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4" r:id="rId3"/>
    <p:sldMasterId id="2147483681" r:id="rId4"/>
  </p:sldMasterIdLst>
  <p:notesMasterIdLst>
    <p:notesMasterId r:id="rId55"/>
  </p:notesMasterIdLst>
  <p:sldIdLst>
    <p:sldId id="257" r:id="rId5"/>
    <p:sldId id="264" r:id="rId6"/>
    <p:sldId id="262" r:id="rId7"/>
    <p:sldId id="258" r:id="rId8"/>
    <p:sldId id="259" r:id="rId9"/>
    <p:sldId id="260" r:id="rId10"/>
    <p:sldId id="261" r:id="rId11"/>
    <p:sldId id="263" r:id="rId12"/>
    <p:sldId id="266" r:id="rId13"/>
    <p:sldId id="268" r:id="rId14"/>
    <p:sldId id="301" r:id="rId15"/>
    <p:sldId id="303" r:id="rId16"/>
    <p:sldId id="304" r:id="rId17"/>
    <p:sldId id="269" r:id="rId18"/>
    <p:sldId id="270" r:id="rId19"/>
    <p:sldId id="271" r:id="rId20"/>
    <p:sldId id="272" r:id="rId21"/>
    <p:sldId id="273" r:id="rId22"/>
    <p:sldId id="274" r:id="rId23"/>
    <p:sldId id="281" r:id="rId24"/>
    <p:sldId id="282" r:id="rId25"/>
    <p:sldId id="279" r:id="rId26"/>
    <p:sldId id="280" r:id="rId27"/>
    <p:sldId id="326" r:id="rId28"/>
    <p:sldId id="327" r:id="rId29"/>
    <p:sldId id="314" r:id="rId30"/>
    <p:sldId id="313" r:id="rId31"/>
    <p:sldId id="290" r:id="rId32"/>
    <p:sldId id="291" r:id="rId33"/>
    <p:sldId id="292" r:id="rId34"/>
    <p:sldId id="328" r:id="rId35"/>
    <p:sldId id="329" r:id="rId36"/>
    <p:sldId id="293" r:id="rId37"/>
    <p:sldId id="294" r:id="rId38"/>
    <p:sldId id="318" r:id="rId39"/>
    <p:sldId id="319" r:id="rId40"/>
    <p:sldId id="321" r:id="rId41"/>
    <p:sldId id="323" r:id="rId42"/>
    <p:sldId id="325" r:id="rId43"/>
    <p:sldId id="320" r:id="rId44"/>
    <p:sldId id="305" r:id="rId45"/>
    <p:sldId id="307" r:id="rId46"/>
    <p:sldId id="308" r:id="rId47"/>
    <p:sldId id="309" r:id="rId48"/>
    <p:sldId id="310" r:id="rId49"/>
    <p:sldId id="311" r:id="rId50"/>
    <p:sldId id="322" r:id="rId51"/>
    <p:sldId id="317" r:id="rId52"/>
    <p:sldId id="295" r:id="rId53"/>
    <p:sldId id="267"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D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72" autoAdjust="0"/>
  </p:normalViewPr>
  <p:slideViewPr>
    <p:cSldViewPr>
      <p:cViewPr>
        <p:scale>
          <a:sx n="100" d="100"/>
          <a:sy n="100" d="100"/>
        </p:scale>
        <p:origin x="-1860" y="-312"/>
      </p:cViewPr>
      <p:guideLst>
        <p:guide orient="horz"/>
        <p:guide pos="575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rAngAx val="0"/>
      <c:perspective val="30"/>
    </c:view3D>
    <c:floor>
      <c:thickness val="0"/>
    </c:floor>
    <c:sideWall>
      <c:thickness val="0"/>
    </c:sideWall>
    <c:backWall>
      <c:thickness val="0"/>
    </c:backWall>
    <c:plotArea>
      <c:layout/>
      <c:pie3DChart>
        <c:varyColors val="1"/>
        <c:ser>
          <c:idx val="0"/>
          <c:order val="0"/>
          <c:dPt>
            <c:idx val="1"/>
            <c:bubble3D val="0"/>
            <c:spPr>
              <a:solidFill>
                <a:schemeClr val="accent4">
                  <a:lumMod val="60000"/>
                  <a:lumOff val="40000"/>
                </a:schemeClr>
              </a:solidFill>
            </c:spPr>
          </c:dPt>
          <c:dPt>
            <c:idx val="2"/>
            <c:bubble3D val="0"/>
            <c:spPr>
              <a:solidFill>
                <a:schemeClr val="accent4">
                  <a:lumMod val="40000"/>
                  <a:lumOff val="60000"/>
                </a:schemeClr>
              </a:solidFill>
            </c:spPr>
          </c:dPt>
          <c:dPt>
            <c:idx val="3"/>
            <c:bubble3D val="0"/>
            <c:spPr>
              <a:solidFill>
                <a:schemeClr val="accent2">
                  <a:lumMod val="40000"/>
                  <a:lumOff val="60000"/>
                </a:schemeClr>
              </a:solidFill>
            </c:spPr>
          </c:dPt>
          <c:dPt>
            <c:idx val="4"/>
            <c:bubble3D val="0"/>
            <c:spPr>
              <a:solidFill>
                <a:srgbClr val="C00000"/>
              </a:solidFill>
            </c:spPr>
          </c:dPt>
          <c:dPt>
            <c:idx val="5"/>
            <c:bubble3D val="0"/>
            <c:spPr>
              <a:solidFill>
                <a:srgbClr val="FFC000"/>
              </a:solidFill>
            </c:spPr>
          </c:dPt>
          <c:dPt>
            <c:idx val="6"/>
            <c:bubble3D val="0"/>
            <c:spPr>
              <a:solidFill>
                <a:srgbClr val="FFFF00"/>
              </a:solidFill>
            </c:spPr>
          </c:dPt>
          <c:dPt>
            <c:idx val="7"/>
            <c:bubble3D val="0"/>
            <c:spPr>
              <a:solidFill>
                <a:srgbClr val="92D050"/>
              </a:solidFill>
            </c:spPr>
          </c:dPt>
          <c:dPt>
            <c:idx val="9"/>
            <c:bubble3D val="0"/>
            <c:spPr>
              <a:solidFill>
                <a:srgbClr val="002463">
                  <a:lumMod val="25000"/>
                  <a:lumOff val="75000"/>
                </a:srgbClr>
              </a:solidFill>
            </c:spPr>
          </c:dPt>
          <c:dLbls>
            <c:dLbl>
              <c:idx val="0"/>
              <c:layout>
                <c:manualLayout>
                  <c:x val="-0.10855198013543101"/>
                  <c:y val="0.10466232959569099"/>
                </c:manualLayout>
              </c:layout>
              <c:showLegendKey val="0"/>
              <c:showVal val="0"/>
              <c:showCatName val="1"/>
              <c:showSerName val="0"/>
              <c:showPercent val="0"/>
              <c:showBubbleSize val="0"/>
            </c:dLbl>
            <c:dLbl>
              <c:idx val="1"/>
              <c:layout>
                <c:manualLayout>
                  <c:x val="-0.147238936173441"/>
                  <c:y val="6.1211102762799299E-2"/>
                </c:manualLayout>
              </c:layout>
              <c:showLegendKey val="0"/>
              <c:showVal val="0"/>
              <c:showCatName val="1"/>
              <c:showSerName val="0"/>
              <c:showPercent val="0"/>
              <c:showBubbleSize val="0"/>
            </c:dLbl>
            <c:dLbl>
              <c:idx val="2"/>
              <c:layout>
                <c:manualLayout>
                  <c:x val="-0.125182184596868"/>
                  <c:y val="-0.14071075964284299"/>
                </c:manualLayout>
              </c:layout>
              <c:showLegendKey val="0"/>
              <c:showVal val="0"/>
              <c:showCatName val="1"/>
              <c:showSerName val="0"/>
              <c:showPercent val="0"/>
              <c:showBubbleSize val="0"/>
            </c:dLbl>
            <c:dLbl>
              <c:idx val="3"/>
              <c:layout>
                <c:manualLayout>
                  <c:x val="-0.31886314788686099"/>
                  <c:y val="-0.10998426987068199"/>
                </c:manualLayout>
              </c:layout>
              <c:showLegendKey val="0"/>
              <c:showVal val="0"/>
              <c:showCatName val="1"/>
              <c:showSerName val="0"/>
              <c:showPercent val="0"/>
              <c:showBubbleSize val="0"/>
            </c:dLbl>
            <c:dLbl>
              <c:idx val="4"/>
              <c:layout>
                <c:manualLayout>
                  <c:x val="3.0664866313676101E-2"/>
                  <c:y val="-0.42542284488764298"/>
                </c:manualLayout>
              </c:layout>
              <c:showLegendKey val="0"/>
              <c:showVal val="0"/>
              <c:showCatName val="1"/>
              <c:showSerName val="0"/>
              <c:showPercent val="0"/>
              <c:showBubbleSize val="0"/>
            </c:dLbl>
            <c:dLbl>
              <c:idx val="5"/>
              <c:layout>
                <c:manualLayout>
                  <c:x val="0.13615776351655501"/>
                  <c:y val="-0.28898903969383499"/>
                </c:manualLayout>
              </c:layout>
              <c:showLegendKey val="0"/>
              <c:showVal val="0"/>
              <c:showCatName val="1"/>
              <c:showSerName val="0"/>
              <c:showPercent val="0"/>
              <c:showBubbleSize val="0"/>
            </c:dLbl>
            <c:dLbl>
              <c:idx val="7"/>
              <c:layout>
                <c:manualLayout>
                  <c:x val="0.15030176141277099"/>
                  <c:y val="-0.14079442361707001"/>
                </c:manualLayout>
              </c:layout>
              <c:showLegendKey val="0"/>
              <c:showVal val="0"/>
              <c:showCatName val="1"/>
              <c:showSerName val="0"/>
              <c:showPercent val="0"/>
              <c:showBubbleSize val="0"/>
            </c:dLbl>
            <c:dLbl>
              <c:idx val="8"/>
              <c:layout>
                <c:manualLayout>
                  <c:x val="0.17907585251265601"/>
                  <c:y val="5.0170713572315E-2"/>
                </c:manualLayout>
              </c:layout>
              <c:showLegendKey val="0"/>
              <c:showVal val="0"/>
              <c:showCatName val="1"/>
              <c:showSerName val="0"/>
              <c:showPercent val="0"/>
              <c:showBubbleSize val="0"/>
            </c:dLbl>
            <c:txPr>
              <a:bodyPr/>
              <a:lstStyle/>
              <a:p>
                <a:pPr>
                  <a:defRPr sz="1050" b="1">
                    <a:latin typeface="Arial Narrow" panose="020B0606020202030204" pitchFamily="34" charset="0"/>
                  </a:defRPr>
                </a:pPr>
                <a:endParaRPr lang="en-US"/>
              </a:p>
            </c:txPr>
            <c:showLegendKey val="0"/>
            <c:showVal val="0"/>
            <c:showCatName val="1"/>
            <c:showSerName val="0"/>
            <c:showPercent val="0"/>
            <c:showBubbleSize val="0"/>
            <c:showLeaderLines val="1"/>
          </c:dLbls>
          <c:cat>
            <c:strRef>
              <c:f>Sheet2!$B$4:$B$13</c:f>
              <c:strCache>
                <c:ptCount val="10"/>
                <c:pt idx="0">
                  <c:v>Executive Function Study</c:v>
                </c:pt>
                <c:pt idx="1">
                  <c:v>Army strategic guidance </c:v>
                </c:pt>
                <c:pt idx="2">
                  <c:v>RAND report</c:v>
                </c:pt>
                <c:pt idx="3">
                  <c:v>Journals from cadet command</c:v>
                </c:pt>
                <c:pt idx="4">
                  <c:v>Rosell dissertation</c:v>
                </c:pt>
                <c:pt idx="5">
                  <c:v>OBTE monograph</c:v>
                </c:pt>
                <c:pt idx="6">
                  <c:v>Cadet Command observations</c:v>
                </c:pt>
                <c:pt idx="7">
                  <c:v>AWG content on Adaptability</c:v>
                </c:pt>
                <c:pt idx="8">
                  <c:v>Interviews (LDT )</c:v>
                </c:pt>
                <c:pt idx="9">
                  <c:v>Interviews (selection)</c:v>
                </c:pt>
              </c:strCache>
            </c:strRef>
          </c:cat>
          <c:val>
            <c:numRef>
              <c:f>Sheet2!$A$4:$A$13</c:f>
              <c:numCache>
                <c:formatCode>General</c:formatCode>
                <c:ptCount val="10"/>
                <c:pt idx="0">
                  <c:v>10</c:v>
                </c:pt>
                <c:pt idx="1">
                  <c:v>10</c:v>
                </c:pt>
                <c:pt idx="2">
                  <c:v>10</c:v>
                </c:pt>
                <c:pt idx="3">
                  <c:v>10</c:v>
                </c:pt>
                <c:pt idx="4">
                  <c:v>10</c:v>
                </c:pt>
                <c:pt idx="5">
                  <c:v>10</c:v>
                </c:pt>
                <c:pt idx="6">
                  <c:v>10</c:v>
                </c:pt>
                <c:pt idx="7">
                  <c:v>10</c:v>
                </c:pt>
                <c:pt idx="8">
                  <c:v>10</c:v>
                </c:pt>
                <c:pt idx="9">
                  <c:v>10</c:v>
                </c:pt>
              </c:numCache>
            </c:numRef>
          </c:val>
        </c:ser>
        <c:dLbls>
          <c:showLegendKey val="0"/>
          <c:showVal val="0"/>
          <c:showCatName val="1"/>
          <c:showSerName val="0"/>
          <c:showPercent val="0"/>
          <c:showBubbleSize val="0"/>
          <c:showLeaderLines val="1"/>
        </c:dLbls>
      </c:pie3DChart>
    </c:plotArea>
    <c:plotVisOnly val="1"/>
    <c:dispBlanksAs val="zero"/>
    <c:showDLblsOverMax val="0"/>
  </c:chart>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46C169-A9CA-45CA-8A6A-A402B6FE79B0}" type="doc">
      <dgm:prSet loTypeId="urn:microsoft.com/office/officeart/2005/8/layout/venn1" loCatId="relationship" qsTypeId="urn:microsoft.com/office/officeart/2005/8/quickstyle/simple5" qsCatId="simple" csTypeId="urn:microsoft.com/office/officeart/2005/8/colors/colorful2" csCatId="colorful" phldr="1"/>
      <dgm:spPr/>
    </dgm:pt>
    <dgm:pt modelId="{ADB4D23D-49FC-416C-A433-F74AF6629C26}">
      <dgm:prSet phldrT="[Text]"/>
      <dgm:spPr/>
      <dgm:t>
        <a:bodyPr anchor="ctr"/>
        <a:lstStyle/>
        <a:p>
          <a:pPr algn="ctr"/>
          <a:r>
            <a:rPr lang="en-US" b="1" dirty="0" smtClean="0"/>
            <a:t>APL</a:t>
          </a:r>
          <a:endParaRPr lang="en-US" b="1" dirty="0"/>
        </a:p>
      </dgm:t>
    </dgm:pt>
    <dgm:pt modelId="{9967DE43-6D0F-44F5-AEA0-D08EC588AD0E}" type="parTrans" cxnId="{95D7D4C4-65FD-4E3B-AF08-9D9175DE457D}">
      <dgm:prSet/>
      <dgm:spPr/>
      <dgm:t>
        <a:bodyPr/>
        <a:lstStyle/>
        <a:p>
          <a:endParaRPr lang="en-US"/>
        </a:p>
      </dgm:t>
    </dgm:pt>
    <dgm:pt modelId="{D98B5F14-8B5F-4F9B-AF7E-BADC64F4AF6D}" type="sibTrans" cxnId="{95D7D4C4-65FD-4E3B-AF08-9D9175DE457D}">
      <dgm:prSet/>
      <dgm:spPr/>
      <dgm:t>
        <a:bodyPr/>
        <a:lstStyle/>
        <a:p>
          <a:endParaRPr lang="en-US"/>
        </a:p>
      </dgm:t>
    </dgm:pt>
    <dgm:pt modelId="{927443B5-193E-4A25-84A4-4D0AF8A51CE2}">
      <dgm:prSet phldrT="[Text]"/>
      <dgm:spPr>
        <a:solidFill>
          <a:schemeClr val="accent6">
            <a:lumMod val="40000"/>
            <a:lumOff val="60000"/>
            <a:alpha val="50000"/>
          </a:schemeClr>
        </a:solidFill>
      </dgm:spPr>
      <dgm:t>
        <a:bodyPr/>
        <a:lstStyle/>
        <a:p>
          <a:pPr algn="ctr"/>
          <a:r>
            <a:rPr lang="en-US" b="1" dirty="0" smtClean="0"/>
            <a:t>AWG</a:t>
          </a:r>
          <a:endParaRPr lang="en-US" b="1" dirty="0"/>
        </a:p>
      </dgm:t>
    </dgm:pt>
    <dgm:pt modelId="{B572C855-6DD2-46C7-9876-BFC83B60F3A9}" type="parTrans" cxnId="{6AB2ADA2-7147-4522-9911-A9E5B2072F27}">
      <dgm:prSet/>
      <dgm:spPr/>
      <dgm:t>
        <a:bodyPr/>
        <a:lstStyle/>
        <a:p>
          <a:endParaRPr lang="en-US"/>
        </a:p>
      </dgm:t>
    </dgm:pt>
    <dgm:pt modelId="{F97A9C06-46F5-4420-A6D5-87B3CF00E8D6}" type="sibTrans" cxnId="{6AB2ADA2-7147-4522-9911-A9E5B2072F27}">
      <dgm:prSet/>
      <dgm:spPr/>
      <dgm:t>
        <a:bodyPr/>
        <a:lstStyle/>
        <a:p>
          <a:endParaRPr lang="en-US"/>
        </a:p>
      </dgm:t>
    </dgm:pt>
    <dgm:pt modelId="{56864FE9-8B5F-46EF-AC35-DCFCAC103FC3}">
      <dgm:prSet phldrT="[Text]"/>
      <dgm:spPr/>
      <dgm:t>
        <a:bodyPr/>
        <a:lstStyle/>
        <a:p>
          <a:pPr algn="l"/>
          <a:r>
            <a:rPr lang="en-US" b="1" dirty="0" smtClean="0"/>
            <a:t>Scientific Advisory Panel</a:t>
          </a:r>
          <a:endParaRPr lang="en-US" b="1" dirty="0"/>
        </a:p>
      </dgm:t>
    </dgm:pt>
    <dgm:pt modelId="{C16383AD-9F8B-4779-B235-03C88CBF31D9}" type="parTrans" cxnId="{694A2049-9ED7-4C3A-952B-1E7B16CFFC9D}">
      <dgm:prSet/>
      <dgm:spPr/>
      <dgm:t>
        <a:bodyPr/>
        <a:lstStyle/>
        <a:p>
          <a:endParaRPr lang="en-US"/>
        </a:p>
      </dgm:t>
    </dgm:pt>
    <dgm:pt modelId="{71BE4CE4-937A-4DA6-9A42-E2F18570F1E2}" type="sibTrans" cxnId="{694A2049-9ED7-4C3A-952B-1E7B16CFFC9D}">
      <dgm:prSet/>
      <dgm:spPr/>
      <dgm:t>
        <a:bodyPr/>
        <a:lstStyle/>
        <a:p>
          <a:endParaRPr lang="en-US"/>
        </a:p>
      </dgm:t>
    </dgm:pt>
    <dgm:pt modelId="{62E85DF1-8FFA-45DE-B3E0-59A40FEFBF9D}" type="pres">
      <dgm:prSet presAssocID="{F446C169-A9CA-45CA-8A6A-A402B6FE79B0}" presName="compositeShape" presStyleCnt="0">
        <dgm:presLayoutVars>
          <dgm:chMax val="7"/>
          <dgm:dir/>
          <dgm:resizeHandles val="exact"/>
        </dgm:presLayoutVars>
      </dgm:prSet>
      <dgm:spPr/>
    </dgm:pt>
    <dgm:pt modelId="{EDB4B0C7-A7D8-4078-8BED-B77D9685C595}" type="pres">
      <dgm:prSet presAssocID="{ADB4D23D-49FC-416C-A433-F74AF6629C26}" presName="circ1" presStyleLbl="vennNode1" presStyleIdx="0" presStyleCnt="3"/>
      <dgm:spPr/>
      <dgm:t>
        <a:bodyPr/>
        <a:lstStyle/>
        <a:p>
          <a:endParaRPr lang="en-US"/>
        </a:p>
      </dgm:t>
    </dgm:pt>
    <dgm:pt modelId="{4B5AED42-202E-4103-BDB0-1F0DF4992E04}" type="pres">
      <dgm:prSet presAssocID="{ADB4D23D-49FC-416C-A433-F74AF6629C26}" presName="circ1Tx" presStyleLbl="revTx" presStyleIdx="0" presStyleCnt="0">
        <dgm:presLayoutVars>
          <dgm:chMax val="0"/>
          <dgm:chPref val="0"/>
          <dgm:bulletEnabled val="1"/>
        </dgm:presLayoutVars>
      </dgm:prSet>
      <dgm:spPr/>
      <dgm:t>
        <a:bodyPr/>
        <a:lstStyle/>
        <a:p>
          <a:endParaRPr lang="en-US"/>
        </a:p>
      </dgm:t>
    </dgm:pt>
    <dgm:pt modelId="{1EA8EEAE-AD65-4C2D-8520-75E1577C28EE}" type="pres">
      <dgm:prSet presAssocID="{927443B5-193E-4A25-84A4-4D0AF8A51CE2}" presName="circ2" presStyleLbl="vennNode1" presStyleIdx="1" presStyleCnt="3"/>
      <dgm:spPr/>
      <dgm:t>
        <a:bodyPr/>
        <a:lstStyle/>
        <a:p>
          <a:endParaRPr lang="en-US"/>
        </a:p>
      </dgm:t>
    </dgm:pt>
    <dgm:pt modelId="{F2CBFCFB-7F39-4684-98B6-F871D024DFAD}" type="pres">
      <dgm:prSet presAssocID="{927443B5-193E-4A25-84A4-4D0AF8A51CE2}" presName="circ2Tx" presStyleLbl="revTx" presStyleIdx="0" presStyleCnt="0">
        <dgm:presLayoutVars>
          <dgm:chMax val="0"/>
          <dgm:chPref val="0"/>
          <dgm:bulletEnabled val="1"/>
        </dgm:presLayoutVars>
      </dgm:prSet>
      <dgm:spPr/>
      <dgm:t>
        <a:bodyPr/>
        <a:lstStyle/>
        <a:p>
          <a:endParaRPr lang="en-US"/>
        </a:p>
      </dgm:t>
    </dgm:pt>
    <dgm:pt modelId="{2696C231-0613-43F1-B417-17098CD9140C}" type="pres">
      <dgm:prSet presAssocID="{56864FE9-8B5F-46EF-AC35-DCFCAC103FC3}" presName="circ3" presStyleLbl="vennNode1" presStyleIdx="2" presStyleCnt="3"/>
      <dgm:spPr/>
      <dgm:t>
        <a:bodyPr/>
        <a:lstStyle/>
        <a:p>
          <a:endParaRPr lang="en-US"/>
        </a:p>
      </dgm:t>
    </dgm:pt>
    <dgm:pt modelId="{49B34F61-D6DD-464C-A7CA-1C1464C7A954}" type="pres">
      <dgm:prSet presAssocID="{56864FE9-8B5F-46EF-AC35-DCFCAC103FC3}" presName="circ3Tx" presStyleLbl="revTx" presStyleIdx="0" presStyleCnt="0">
        <dgm:presLayoutVars>
          <dgm:chMax val="0"/>
          <dgm:chPref val="0"/>
          <dgm:bulletEnabled val="1"/>
        </dgm:presLayoutVars>
      </dgm:prSet>
      <dgm:spPr/>
      <dgm:t>
        <a:bodyPr/>
        <a:lstStyle/>
        <a:p>
          <a:endParaRPr lang="en-US"/>
        </a:p>
      </dgm:t>
    </dgm:pt>
  </dgm:ptLst>
  <dgm:cxnLst>
    <dgm:cxn modelId="{2795839B-A3C5-4279-972B-E052A5D68380}" type="presOf" srcId="{ADB4D23D-49FC-416C-A433-F74AF6629C26}" destId="{EDB4B0C7-A7D8-4078-8BED-B77D9685C595}" srcOrd="0" destOrd="0" presId="urn:microsoft.com/office/officeart/2005/8/layout/venn1"/>
    <dgm:cxn modelId="{39A39F50-E632-4E60-A24F-EB74A354DAD4}" type="presOf" srcId="{927443B5-193E-4A25-84A4-4D0AF8A51CE2}" destId="{1EA8EEAE-AD65-4C2D-8520-75E1577C28EE}" srcOrd="0" destOrd="0" presId="urn:microsoft.com/office/officeart/2005/8/layout/venn1"/>
    <dgm:cxn modelId="{694A2049-9ED7-4C3A-952B-1E7B16CFFC9D}" srcId="{F446C169-A9CA-45CA-8A6A-A402B6FE79B0}" destId="{56864FE9-8B5F-46EF-AC35-DCFCAC103FC3}" srcOrd="2" destOrd="0" parTransId="{C16383AD-9F8B-4779-B235-03C88CBF31D9}" sibTransId="{71BE4CE4-937A-4DA6-9A42-E2F18570F1E2}"/>
    <dgm:cxn modelId="{6AB2ADA2-7147-4522-9911-A9E5B2072F27}" srcId="{F446C169-A9CA-45CA-8A6A-A402B6FE79B0}" destId="{927443B5-193E-4A25-84A4-4D0AF8A51CE2}" srcOrd="1" destOrd="0" parTransId="{B572C855-6DD2-46C7-9876-BFC83B60F3A9}" sibTransId="{F97A9C06-46F5-4420-A6D5-87B3CF00E8D6}"/>
    <dgm:cxn modelId="{95D7D4C4-65FD-4E3B-AF08-9D9175DE457D}" srcId="{F446C169-A9CA-45CA-8A6A-A402B6FE79B0}" destId="{ADB4D23D-49FC-416C-A433-F74AF6629C26}" srcOrd="0" destOrd="0" parTransId="{9967DE43-6D0F-44F5-AEA0-D08EC588AD0E}" sibTransId="{D98B5F14-8B5F-4F9B-AF7E-BADC64F4AF6D}"/>
    <dgm:cxn modelId="{7A5E635E-2A27-4C09-AC8E-D981753E9E90}" type="presOf" srcId="{ADB4D23D-49FC-416C-A433-F74AF6629C26}" destId="{4B5AED42-202E-4103-BDB0-1F0DF4992E04}" srcOrd="1" destOrd="0" presId="urn:microsoft.com/office/officeart/2005/8/layout/venn1"/>
    <dgm:cxn modelId="{737FCE5A-D2F1-4E58-A733-52304B60CBF1}" type="presOf" srcId="{927443B5-193E-4A25-84A4-4D0AF8A51CE2}" destId="{F2CBFCFB-7F39-4684-98B6-F871D024DFAD}" srcOrd="1" destOrd="0" presId="urn:microsoft.com/office/officeart/2005/8/layout/venn1"/>
    <dgm:cxn modelId="{BC189780-E147-49D9-834C-9B518FF9A6CE}" type="presOf" srcId="{56864FE9-8B5F-46EF-AC35-DCFCAC103FC3}" destId="{2696C231-0613-43F1-B417-17098CD9140C}" srcOrd="0" destOrd="0" presId="urn:microsoft.com/office/officeart/2005/8/layout/venn1"/>
    <dgm:cxn modelId="{AC12A128-D33E-4590-85CE-AAB100F916F2}" type="presOf" srcId="{56864FE9-8B5F-46EF-AC35-DCFCAC103FC3}" destId="{49B34F61-D6DD-464C-A7CA-1C1464C7A954}" srcOrd="1" destOrd="0" presId="urn:microsoft.com/office/officeart/2005/8/layout/venn1"/>
    <dgm:cxn modelId="{C19BD003-DC99-4CBF-93B5-45E4CF1F6D1B}" type="presOf" srcId="{F446C169-A9CA-45CA-8A6A-A402B6FE79B0}" destId="{62E85DF1-8FFA-45DE-B3E0-59A40FEFBF9D}" srcOrd="0" destOrd="0" presId="urn:microsoft.com/office/officeart/2005/8/layout/venn1"/>
    <dgm:cxn modelId="{049CCC3A-1475-49BF-A3F0-B77DE0BB4292}" type="presParOf" srcId="{62E85DF1-8FFA-45DE-B3E0-59A40FEFBF9D}" destId="{EDB4B0C7-A7D8-4078-8BED-B77D9685C595}" srcOrd="0" destOrd="0" presId="urn:microsoft.com/office/officeart/2005/8/layout/venn1"/>
    <dgm:cxn modelId="{8B37FFCC-A49B-4FCE-A1AE-C22E298C453D}" type="presParOf" srcId="{62E85DF1-8FFA-45DE-B3E0-59A40FEFBF9D}" destId="{4B5AED42-202E-4103-BDB0-1F0DF4992E04}" srcOrd="1" destOrd="0" presId="urn:microsoft.com/office/officeart/2005/8/layout/venn1"/>
    <dgm:cxn modelId="{57D4C4C9-53F2-4602-8DE7-2D633ADFD356}" type="presParOf" srcId="{62E85DF1-8FFA-45DE-B3E0-59A40FEFBF9D}" destId="{1EA8EEAE-AD65-4C2D-8520-75E1577C28EE}" srcOrd="2" destOrd="0" presId="urn:microsoft.com/office/officeart/2005/8/layout/venn1"/>
    <dgm:cxn modelId="{D5869FEC-A26C-4674-9ECD-16F28EC0337F}" type="presParOf" srcId="{62E85DF1-8FFA-45DE-B3E0-59A40FEFBF9D}" destId="{F2CBFCFB-7F39-4684-98B6-F871D024DFAD}" srcOrd="3" destOrd="0" presId="urn:microsoft.com/office/officeart/2005/8/layout/venn1"/>
    <dgm:cxn modelId="{3914A4E8-66B5-4519-8101-A19B8428795B}" type="presParOf" srcId="{62E85DF1-8FFA-45DE-B3E0-59A40FEFBF9D}" destId="{2696C231-0613-43F1-B417-17098CD9140C}" srcOrd="4" destOrd="0" presId="urn:microsoft.com/office/officeart/2005/8/layout/venn1"/>
    <dgm:cxn modelId="{858C479E-D26F-48E0-AE22-A0322B01FAC1}" type="presParOf" srcId="{62E85DF1-8FFA-45DE-B3E0-59A40FEFBF9D}" destId="{49B34F61-D6DD-464C-A7CA-1C1464C7A954}"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E07072-0806-4626-8E68-1F63BCB54D00}" type="doc">
      <dgm:prSet loTypeId="urn:microsoft.com/office/officeart/2005/8/layout/radial3" loCatId="relationship" qsTypeId="urn:microsoft.com/office/officeart/2005/8/quickstyle/simple1" qsCatId="simple" csTypeId="urn:microsoft.com/office/officeart/2005/8/colors/colorful2" csCatId="colorful" phldr="1"/>
      <dgm:spPr/>
      <dgm:t>
        <a:bodyPr/>
        <a:lstStyle/>
        <a:p>
          <a:endParaRPr lang="en-US"/>
        </a:p>
      </dgm:t>
    </dgm:pt>
    <dgm:pt modelId="{5DC0CB9D-FCC8-4291-B6A7-74EFA1C3FC0E}">
      <dgm:prSet phldrT="[Text]"/>
      <dgm:spPr>
        <a:effectLst>
          <a:innerShdw blurRad="63500" dist="50800" dir="2700000">
            <a:prstClr val="black">
              <a:alpha val="50000"/>
            </a:prstClr>
          </a:innerShdw>
        </a:effectLst>
      </dgm:spPr>
      <dgm:t>
        <a:bodyPr/>
        <a:lstStyle/>
        <a:p>
          <a:r>
            <a:rPr lang="en-US" dirty="0" smtClean="0"/>
            <a:t>AWG</a:t>
          </a:r>
          <a:endParaRPr lang="en-US" dirty="0"/>
        </a:p>
      </dgm:t>
    </dgm:pt>
    <dgm:pt modelId="{7F885519-C1C4-40D4-8B88-A0C8ABEAE60F}" type="parTrans" cxnId="{D4858824-E473-4AF0-A87F-16B2F8CF9D90}">
      <dgm:prSet/>
      <dgm:spPr/>
      <dgm:t>
        <a:bodyPr/>
        <a:lstStyle/>
        <a:p>
          <a:endParaRPr lang="en-US"/>
        </a:p>
      </dgm:t>
    </dgm:pt>
    <dgm:pt modelId="{C0828EB8-173D-4130-8E29-9F9B9E368C3A}" type="sibTrans" cxnId="{D4858824-E473-4AF0-A87F-16B2F8CF9D90}">
      <dgm:prSet/>
      <dgm:spPr/>
      <dgm:t>
        <a:bodyPr/>
        <a:lstStyle/>
        <a:p>
          <a:endParaRPr lang="en-US"/>
        </a:p>
      </dgm:t>
    </dgm:pt>
    <dgm:pt modelId="{7BD605CA-681A-4891-A6C6-BBB080A6430F}">
      <dgm:prSet phldrT="[Text]"/>
      <dgm:spPr>
        <a:effectLst>
          <a:innerShdw blurRad="63500" dist="50800" dir="2700000">
            <a:prstClr val="black">
              <a:alpha val="50000"/>
            </a:prstClr>
          </a:innerShdw>
        </a:effectLst>
      </dgm:spPr>
      <dgm:t>
        <a:bodyPr/>
        <a:lstStyle/>
        <a:p>
          <a:r>
            <a:rPr lang="en-US" dirty="0" smtClean="0"/>
            <a:t>ARL</a:t>
          </a:r>
          <a:endParaRPr lang="en-US" dirty="0"/>
        </a:p>
      </dgm:t>
    </dgm:pt>
    <dgm:pt modelId="{D09A32CF-D6B8-4242-9CAE-B049BBA58A1A}" type="parTrans" cxnId="{D47C0F97-7EF7-4380-A581-60948317E9B1}">
      <dgm:prSet/>
      <dgm:spPr/>
      <dgm:t>
        <a:bodyPr/>
        <a:lstStyle/>
        <a:p>
          <a:endParaRPr lang="en-US"/>
        </a:p>
      </dgm:t>
    </dgm:pt>
    <dgm:pt modelId="{81E4EBBE-6D7C-4CE3-9902-8EFF8BE1C3E4}" type="sibTrans" cxnId="{D47C0F97-7EF7-4380-A581-60948317E9B1}">
      <dgm:prSet/>
      <dgm:spPr/>
      <dgm:t>
        <a:bodyPr/>
        <a:lstStyle/>
        <a:p>
          <a:endParaRPr lang="en-US"/>
        </a:p>
      </dgm:t>
    </dgm:pt>
    <dgm:pt modelId="{C80BE3D4-1BA8-4FCC-AA6D-4FEE647CA91E}">
      <dgm:prSet phldrT="[Text]"/>
      <dgm:spPr>
        <a:effectLst>
          <a:innerShdw blurRad="63500" dist="50800" dir="2700000">
            <a:prstClr val="black">
              <a:alpha val="50000"/>
            </a:prstClr>
          </a:innerShdw>
        </a:effectLst>
      </dgm:spPr>
      <dgm:t>
        <a:bodyPr/>
        <a:lstStyle/>
        <a:p>
          <a:r>
            <a:rPr lang="en-US" dirty="0" smtClean="0"/>
            <a:t>ARO</a:t>
          </a:r>
          <a:endParaRPr lang="en-US" dirty="0"/>
        </a:p>
      </dgm:t>
    </dgm:pt>
    <dgm:pt modelId="{C5C49005-EA95-4858-B3C0-D99530D0A0C8}" type="parTrans" cxnId="{05E75CE4-5679-47E6-A5F8-F261EE7310D8}">
      <dgm:prSet/>
      <dgm:spPr/>
      <dgm:t>
        <a:bodyPr/>
        <a:lstStyle/>
        <a:p>
          <a:endParaRPr lang="en-US"/>
        </a:p>
      </dgm:t>
    </dgm:pt>
    <dgm:pt modelId="{6AE458BA-3F9C-4F16-AC15-661A421EEDB8}" type="sibTrans" cxnId="{05E75CE4-5679-47E6-A5F8-F261EE7310D8}">
      <dgm:prSet/>
      <dgm:spPr/>
      <dgm:t>
        <a:bodyPr/>
        <a:lstStyle/>
        <a:p>
          <a:endParaRPr lang="en-US"/>
        </a:p>
      </dgm:t>
    </dgm:pt>
    <dgm:pt modelId="{373C5C8E-4774-45CA-B838-AC5015CAAABB}">
      <dgm:prSet phldrT="[Text]"/>
      <dgm:spPr>
        <a:effectLst>
          <a:innerShdw blurRad="63500" dist="50800" dir="2700000">
            <a:prstClr val="black">
              <a:alpha val="50000"/>
            </a:prstClr>
          </a:innerShdw>
        </a:effectLst>
      </dgm:spPr>
      <dgm:t>
        <a:bodyPr/>
        <a:lstStyle/>
        <a:p>
          <a:r>
            <a:rPr lang="en-US" dirty="0" smtClean="0"/>
            <a:t>ARI</a:t>
          </a:r>
          <a:endParaRPr lang="en-US" dirty="0"/>
        </a:p>
      </dgm:t>
    </dgm:pt>
    <dgm:pt modelId="{6134B2AB-43A3-45AD-8EA6-67886A9C4FF8}" type="parTrans" cxnId="{DFA9C2C2-E41E-4204-AFD6-97858DCBCEC4}">
      <dgm:prSet/>
      <dgm:spPr/>
      <dgm:t>
        <a:bodyPr/>
        <a:lstStyle/>
        <a:p>
          <a:endParaRPr lang="en-US"/>
        </a:p>
      </dgm:t>
    </dgm:pt>
    <dgm:pt modelId="{2C52AEDC-775B-4E53-B953-10C80709CF41}" type="sibTrans" cxnId="{DFA9C2C2-E41E-4204-AFD6-97858DCBCEC4}">
      <dgm:prSet/>
      <dgm:spPr/>
      <dgm:t>
        <a:bodyPr/>
        <a:lstStyle/>
        <a:p>
          <a:endParaRPr lang="en-US"/>
        </a:p>
      </dgm:t>
    </dgm:pt>
    <dgm:pt modelId="{D0090CD5-27A1-45F8-A2E1-32EEA4548BE6}">
      <dgm:prSet phldrT="[Text]"/>
      <dgm:spPr>
        <a:effectLst>
          <a:innerShdw blurRad="63500" dist="50800" dir="2700000">
            <a:prstClr val="black">
              <a:alpha val="50000"/>
            </a:prstClr>
          </a:innerShdw>
        </a:effectLst>
      </dgm:spPr>
      <dgm:t>
        <a:bodyPr/>
        <a:lstStyle/>
        <a:p>
          <a:r>
            <a:rPr lang="en-US" dirty="0" smtClean="0"/>
            <a:t>NATICK</a:t>
          </a:r>
          <a:endParaRPr lang="en-US" dirty="0"/>
        </a:p>
      </dgm:t>
    </dgm:pt>
    <dgm:pt modelId="{C095FAC8-9E5F-4371-9BA1-9912EE3FF5DB}" type="parTrans" cxnId="{01BFC3E8-C024-472B-AFBC-8F011E829B1D}">
      <dgm:prSet/>
      <dgm:spPr/>
      <dgm:t>
        <a:bodyPr/>
        <a:lstStyle/>
        <a:p>
          <a:endParaRPr lang="en-US"/>
        </a:p>
      </dgm:t>
    </dgm:pt>
    <dgm:pt modelId="{A13E13D7-08C1-45B9-9928-6688EA2C385E}" type="sibTrans" cxnId="{01BFC3E8-C024-472B-AFBC-8F011E829B1D}">
      <dgm:prSet/>
      <dgm:spPr/>
      <dgm:t>
        <a:bodyPr/>
        <a:lstStyle/>
        <a:p>
          <a:endParaRPr lang="en-US"/>
        </a:p>
      </dgm:t>
    </dgm:pt>
    <dgm:pt modelId="{14DAA97E-DB33-47C3-B362-8CF3B5711A85}">
      <dgm:prSet phldrT="[Text]"/>
      <dgm:spPr>
        <a:effectLst>
          <a:innerShdw blurRad="63500" dist="50800" dir="2700000">
            <a:prstClr val="black">
              <a:alpha val="50000"/>
            </a:prstClr>
          </a:innerShdw>
        </a:effectLst>
      </dgm:spPr>
      <dgm:t>
        <a:bodyPr/>
        <a:lstStyle/>
        <a:p>
          <a:r>
            <a:rPr lang="en-US" dirty="0" smtClean="0"/>
            <a:t>CAC</a:t>
          </a:r>
          <a:endParaRPr lang="en-US" dirty="0"/>
        </a:p>
      </dgm:t>
    </dgm:pt>
    <dgm:pt modelId="{40ECAB09-7A60-4828-A0E7-BC707293297D}" type="parTrans" cxnId="{64FE6CD4-73F2-4B46-B640-37CB04391812}">
      <dgm:prSet/>
      <dgm:spPr/>
      <dgm:t>
        <a:bodyPr/>
        <a:lstStyle/>
        <a:p>
          <a:endParaRPr lang="en-US"/>
        </a:p>
      </dgm:t>
    </dgm:pt>
    <dgm:pt modelId="{B35BA8B0-C208-454C-8628-D22EF7C5C630}" type="sibTrans" cxnId="{64FE6CD4-73F2-4B46-B640-37CB04391812}">
      <dgm:prSet/>
      <dgm:spPr/>
      <dgm:t>
        <a:bodyPr/>
        <a:lstStyle/>
        <a:p>
          <a:endParaRPr lang="en-US"/>
        </a:p>
      </dgm:t>
    </dgm:pt>
    <dgm:pt modelId="{7E05CE2D-0814-4F59-BD1D-1EEEB076507E}" type="pres">
      <dgm:prSet presAssocID="{37E07072-0806-4626-8E68-1F63BCB54D00}" presName="composite" presStyleCnt="0">
        <dgm:presLayoutVars>
          <dgm:chMax val="1"/>
          <dgm:dir/>
          <dgm:resizeHandles val="exact"/>
        </dgm:presLayoutVars>
      </dgm:prSet>
      <dgm:spPr/>
      <dgm:t>
        <a:bodyPr/>
        <a:lstStyle/>
        <a:p>
          <a:endParaRPr lang="en-US"/>
        </a:p>
      </dgm:t>
    </dgm:pt>
    <dgm:pt modelId="{4ACE1027-9EE6-4842-9EEC-32145045428C}" type="pres">
      <dgm:prSet presAssocID="{37E07072-0806-4626-8E68-1F63BCB54D00}" presName="radial" presStyleCnt="0">
        <dgm:presLayoutVars>
          <dgm:animLvl val="ctr"/>
        </dgm:presLayoutVars>
      </dgm:prSet>
      <dgm:spPr/>
    </dgm:pt>
    <dgm:pt modelId="{118E0B94-89F4-4756-BD5C-8590122A7228}" type="pres">
      <dgm:prSet presAssocID="{5DC0CB9D-FCC8-4291-B6A7-74EFA1C3FC0E}" presName="centerShape" presStyleLbl="vennNode1" presStyleIdx="0" presStyleCnt="6" custScaleX="71940" custScaleY="71505" custLinFactNeighborY="1553"/>
      <dgm:spPr/>
      <dgm:t>
        <a:bodyPr/>
        <a:lstStyle/>
        <a:p>
          <a:endParaRPr lang="en-US"/>
        </a:p>
      </dgm:t>
    </dgm:pt>
    <dgm:pt modelId="{52924E2F-EA09-419B-A268-B9F5AD8CD23B}" type="pres">
      <dgm:prSet presAssocID="{7BD605CA-681A-4891-A6C6-BBB080A6430F}" presName="node" presStyleLbl="vennNode1" presStyleIdx="1" presStyleCnt="6" custScaleX="136198" custScaleY="103523">
        <dgm:presLayoutVars>
          <dgm:bulletEnabled val="1"/>
        </dgm:presLayoutVars>
      </dgm:prSet>
      <dgm:spPr/>
      <dgm:t>
        <a:bodyPr/>
        <a:lstStyle/>
        <a:p>
          <a:endParaRPr lang="en-US"/>
        </a:p>
      </dgm:t>
    </dgm:pt>
    <dgm:pt modelId="{D653B928-6FB7-483C-B5D5-B36CB590D812}" type="pres">
      <dgm:prSet presAssocID="{C80BE3D4-1BA8-4FCC-AA6D-4FEE647CA91E}" presName="node" presStyleLbl="vennNode1" presStyleIdx="2" presStyleCnt="6" custScaleX="136198" custScaleY="103523" custRadScaleRad="112119" custRadScaleInc="5969">
        <dgm:presLayoutVars>
          <dgm:bulletEnabled val="1"/>
        </dgm:presLayoutVars>
      </dgm:prSet>
      <dgm:spPr/>
      <dgm:t>
        <a:bodyPr/>
        <a:lstStyle/>
        <a:p>
          <a:endParaRPr lang="en-US"/>
        </a:p>
      </dgm:t>
    </dgm:pt>
    <dgm:pt modelId="{55E1058F-BF4E-498E-B796-673EB9938ED0}" type="pres">
      <dgm:prSet presAssocID="{373C5C8E-4774-45CA-B838-AC5015CAAABB}" presName="node" presStyleLbl="vennNode1" presStyleIdx="3" presStyleCnt="6" custScaleX="136198" custScaleY="103523" custRadScaleRad="107242" custRadScaleInc="-8642">
        <dgm:presLayoutVars>
          <dgm:bulletEnabled val="1"/>
        </dgm:presLayoutVars>
      </dgm:prSet>
      <dgm:spPr/>
      <dgm:t>
        <a:bodyPr/>
        <a:lstStyle/>
        <a:p>
          <a:endParaRPr lang="en-US"/>
        </a:p>
      </dgm:t>
    </dgm:pt>
    <dgm:pt modelId="{17A83E52-EB08-472F-B757-CA66EB5CB112}" type="pres">
      <dgm:prSet presAssocID="{D0090CD5-27A1-45F8-A2E1-32EEA4548BE6}" presName="node" presStyleLbl="vennNode1" presStyleIdx="4" presStyleCnt="6" custScaleX="136198" custScaleY="103523" custRadScaleRad="107488" custRadScaleInc="7193">
        <dgm:presLayoutVars>
          <dgm:bulletEnabled val="1"/>
        </dgm:presLayoutVars>
      </dgm:prSet>
      <dgm:spPr/>
      <dgm:t>
        <a:bodyPr/>
        <a:lstStyle/>
        <a:p>
          <a:endParaRPr lang="en-US"/>
        </a:p>
      </dgm:t>
    </dgm:pt>
    <dgm:pt modelId="{6968BA85-0AD9-4D21-A242-030D0BD3B68C}" type="pres">
      <dgm:prSet presAssocID="{14DAA97E-DB33-47C3-B362-8CF3B5711A85}" presName="node" presStyleLbl="vennNode1" presStyleIdx="5" presStyleCnt="6" custScaleX="136198" custScaleY="103523" custRadScaleRad="115340" custRadScaleInc="-6510">
        <dgm:presLayoutVars>
          <dgm:bulletEnabled val="1"/>
        </dgm:presLayoutVars>
      </dgm:prSet>
      <dgm:spPr/>
      <dgm:t>
        <a:bodyPr/>
        <a:lstStyle/>
        <a:p>
          <a:endParaRPr lang="en-US"/>
        </a:p>
      </dgm:t>
    </dgm:pt>
  </dgm:ptLst>
  <dgm:cxnLst>
    <dgm:cxn modelId="{B83BB811-1E4C-45CB-8FE0-BB7943200E7F}" type="presOf" srcId="{5DC0CB9D-FCC8-4291-B6A7-74EFA1C3FC0E}" destId="{118E0B94-89F4-4756-BD5C-8590122A7228}" srcOrd="0" destOrd="0" presId="urn:microsoft.com/office/officeart/2005/8/layout/radial3"/>
    <dgm:cxn modelId="{64FE6CD4-73F2-4B46-B640-37CB04391812}" srcId="{5DC0CB9D-FCC8-4291-B6A7-74EFA1C3FC0E}" destId="{14DAA97E-DB33-47C3-B362-8CF3B5711A85}" srcOrd="4" destOrd="0" parTransId="{40ECAB09-7A60-4828-A0E7-BC707293297D}" sibTransId="{B35BA8B0-C208-454C-8628-D22EF7C5C630}"/>
    <dgm:cxn modelId="{01BFC3E8-C024-472B-AFBC-8F011E829B1D}" srcId="{5DC0CB9D-FCC8-4291-B6A7-74EFA1C3FC0E}" destId="{D0090CD5-27A1-45F8-A2E1-32EEA4548BE6}" srcOrd="3" destOrd="0" parTransId="{C095FAC8-9E5F-4371-9BA1-9912EE3FF5DB}" sibTransId="{A13E13D7-08C1-45B9-9928-6688EA2C385E}"/>
    <dgm:cxn modelId="{785EF06F-1589-4A14-B741-68053F7DEF0E}" type="presOf" srcId="{14DAA97E-DB33-47C3-B362-8CF3B5711A85}" destId="{6968BA85-0AD9-4D21-A242-030D0BD3B68C}" srcOrd="0" destOrd="0" presId="urn:microsoft.com/office/officeart/2005/8/layout/radial3"/>
    <dgm:cxn modelId="{BE22AE87-B75A-4E64-A010-1DA71AAAA473}" type="presOf" srcId="{C80BE3D4-1BA8-4FCC-AA6D-4FEE647CA91E}" destId="{D653B928-6FB7-483C-B5D5-B36CB590D812}" srcOrd="0" destOrd="0" presId="urn:microsoft.com/office/officeart/2005/8/layout/radial3"/>
    <dgm:cxn modelId="{DFA9C2C2-E41E-4204-AFD6-97858DCBCEC4}" srcId="{5DC0CB9D-FCC8-4291-B6A7-74EFA1C3FC0E}" destId="{373C5C8E-4774-45CA-B838-AC5015CAAABB}" srcOrd="2" destOrd="0" parTransId="{6134B2AB-43A3-45AD-8EA6-67886A9C4FF8}" sibTransId="{2C52AEDC-775B-4E53-B953-10C80709CF41}"/>
    <dgm:cxn modelId="{FC798A4A-4410-42D5-B3DB-E364C5E8642C}" type="presOf" srcId="{D0090CD5-27A1-45F8-A2E1-32EEA4548BE6}" destId="{17A83E52-EB08-472F-B757-CA66EB5CB112}" srcOrd="0" destOrd="0" presId="urn:microsoft.com/office/officeart/2005/8/layout/radial3"/>
    <dgm:cxn modelId="{DBCD320A-E3A4-4BA1-A022-DDA57CE6E514}" type="presOf" srcId="{7BD605CA-681A-4891-A6C6-BBB080A6430F}" destId="{52924E2F-EA09-419B-A268-B9F5AD8CD23B}" srcOrd="0" destOrd="0" presId="urn:microsoft.com/office/officeart/2005/8/layout/radial3"/>
    <dgm:cxn modelId="{4CB1BD8E-55F5-4B21-8D95-8975BF46D77F}" type="presOf" srcId="{37E07072-0806-4626-8E68-1F63BCB54D00}" destId="{7E05CE2D-0814-4F59-BD1D-1EEEB076507E}" srcOrd="0" destOrd="0" presId="urn:microsoft.com/office/officeart/2005/8/layout/radial3"/>
    <dgm:cxn modelId="{D47C0F97-7EF7-4380-A581-60948317E9B1}" srcId="{5DC0CB9D-FCC8-4291-B6A7-74EFA1C3FC0E}" destId="{7BD605CA-681A-4891-A6C6-BBB080A6430F}" srcOrd="0" destOrd="0" parTransId="{D09A32CF-D6B8-4242-9CAE-B049BBA58A1A}" sibTransId="{81E4EBBE-6D7C-4CE3-9902-8EFF8BE1C3E4}"/>
    <dgm:cxn modelId="{D4858824-E473-4AF0-A87F-16B2F8CF9D90}" srcId="{37E07072-0806-4626-8E68-1F63BCB54D00}" destId="{5DC0CB9D-FCC8-4291-B6A7-74EFA1C3FC0E}" srcOrd="0" destOrd="0" parTransId="{7F885519-C1C4-40D4-8B88-A0C8ABEAE60F}" sibTransId="{C0828EB8-173D-4130-8E29-9F9B9E368C3A}"/>
    <dgm:cxn modelId="{05E75CE4-5679-47E6-A5F8-F261EE7310D8}" srcId="{5DC0CB9D-FCC8-4291-B6A7-74EFA1C3FC0E}" destId="{C80BE3D4-1BA8-4FCC-AA6D-4FEE647CA91E}" srcOrd="1" destOrd="0" parTransId="{C5C49005-EA95-4858-B3C0-D99530D0A0C8}" sibTransId="{6AE458BA-3F9C-4F16-AC15-661A421EEDB8}"/>
    <dgm:cxn modelId="{ED16EB06-39CA-45E3-A595-F6E2B9BAB189}" type="presOf" srcId="{373C5C8E-4774-45CA-B838-AC5015CAAABB}" destId="{55E1058F-BF4E-498E-B796-673EB9938ED0}" srcOrd="0" destOrd="0" presId="urn:microsoft.com/office/officeart/2005/8/layout/radial3"/>
    <dgm:cxn modelId="{6874BF34-C96A-45E0-8743-B0D70217B66B}" type="presParOf" srcId="{7E05CE2D-0814-4F59-BD1D-1EEEB076507E}" destId="{4ACE1027-9EE6-4842-9EEC-32145045428C}" srcOrd="0" destOrd="0" presId="urn:microsoft.com/office/officeart/2005/8/layout/radial3"/>
    <dgm:cxn modelId="{9088C448-026D-4F5F-898A-9724B99692AF}" type="presParOf" srcId="{4ACE1027-9EE6-4842-9EEC-32145045428C}" destId="{118E0B94-89F4-4756-BD5C-8590122A7228}" srcOrd="0" destOrd="0" presId="urn:microsoft.com/office/officeart/2005/8/layout/radial3"/>
    <dgm:cxn modelId="{A70D4A9F-0CC7-4808-BFC4-93280D415002}" type="presParOf" srcId="{4ACE1027-9EE6-4842-9EEC-32145045428C}" destId="{52924E2F-EA09-419B-A268-B9F5AD8CD23B}" srcOrd="1" destOrd="0" presId="urn:microsoft.com/office/officeart/2005/8/layout/radial3"/>
    <dgm:cxn modelId="{ED6CDABA-7A2A-4A03-ACA1-C4D9DA6A3BFA}" type="presParOf" srcId="{4ACE1027-9EE6-4842-9EEC-32145045428C}" destId="{D653B928-6FB7-483C-B5D5-B36CB590D812}" srcOrd="2" destOrd="0" presId="urn:microsoft.com/office/officeart/2005/8/layout/radial3"/>
    <dgm:cxn modelId="{D4268156-6804-41C6-B779-0D453414C829}" type="presParOf" srcId="{4ACE1027-9EE6-4842-9EEC-32145045428C}" destId="{55E1058F-BF4E-498E-B796-673EB9938ED0}" srcOrd="3" destOrd="0" presId="urn:microsoft.com/office/officeart/2005/8/layout/radial3"/>
    <dgm:cxn modelId="{16BDF2AC-FF7A-473B-BAAC-F4AEE9D0C55C}" type="presParOf" srcId="{4ACE1027-9EE6-4842-9EEC-32145045428C}" destId="{17A83E52-EB08-472F-B757-CA66EB5CB112}" srcOrd="4" destOrd="0" presId="urn:microsoft.com/office/officeart/2005/8/layout/radial3"/>
    <dgm:cxn modelId="{71DA5A16-2DE9-4486-A04F-C777778CC1F8}" type="presParOf" srcId="{4ACE1027-9EE6-4842-9EEC-32145045428C}" destId="{6968BA85-0AD9-4D21-A242-030D0BD3B68C}" srcOrd="5"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B4B0C7-A7D8-4078-8BED-B77D9685C595}">
      <dsp:nvSpPr>
        <dsp:cNvPr id="0" name=""/>
        <dsp:cNvSpPr/>
      </dsp:nvSpPr>
      <dsp:spPr>
        <a:xfrm>
          <a:off x="1361046" y="43814"/>
          <a:ext cx="2103120" cy="2103120"/>
        </a:xfrm>
        <a:prstGeom prst="ellipse">
          <a:avLst/>
        </a:prstGeom>
        <a:gradFill rotWithShape="0">
          <a:gsLst>
            <a:gs pos="0">
              <a:schemeClr val="accent2">
                <a:alpha val="50000"/>
                <a:hueOff val="0"/>
                <a:satOff val="0"/>
                <a:lumOff val="0"/>
                <a:alphaOff val="0"/>
                <a:tint val="100000"/>
                <a:shade val="100000"/>
                <a:satMod val="130000"/>
              </a:schemeClr>
            </a:gs>
            <a:gs pos="100000">
              <a:schemeClr val="accent2">
                <a:alpha val="5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b="1" kern="1200" dirty="0" smtClean="0"/>
            <a:t>APL</a:t>
          </a:r>
          <a:endParaRPr lang="en-US" sz="2200" b="1" kern="1200" dirty="0"/>
        </a:p>
      </dsp:txBody>
      <dsp:txXfrm>
        <a:off x="1641463" y="411860"/>
        <a:ext cx="1542288" cy="946404"/>
      </dsp:txXfrm>
    </dsp:sp>
    <dsp:sp modelId="{1EA8EEAE-AD65-4C2D-8520-75E1577C28EE}">
      <dsp:nvSpPr>
        <dsp:cNvPr id="0" name=""/>
        <dsp:cNvSpPr/>
      </dsp:nvSpPr>
      <dsp:spPr>
        <a:xfrm>
          <a:off x="2119922" y="1358264"/>
          <a:ext cx="2103120" cy="2103120"/>
        </a:xfrm>
        <a:prstGeom prst="ellipse">
          <a:avLst/>
        </a:prstGeom>
        <a:solidFill>
          <a:schemeClr val="accent6">
            <a:lumMod val="40000"/>
            <a:lumOff val="60000"/>
            <a:alpha val="50000"/>
          </a:scheme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r>
            <a:rPr lang="en-US" sz="2200" b="1" kern="1200" dirty="0" smtClean="0"/>
            <a:t>AWG</a:t>
          </a:r>
          <a:endParaRPr lang="en-US" sz="2200" b="1" kern="1200" dirty="0"/>
        </a:p>
      </dsp:txBody>
      <dsp:txXfrm>
        <a:off x="2763127" y="1901570"/>
        <a:ext cx="1261872" cy="1156716"/>
      </dsp:txXfrm>
    </dsp:sp>
    <dsp:sp modelId="{2696C231-0613-43F1-B417-17098CD9140C}">
      <dsp:nvSpPr>
        <dsp:cNvPr id="0" name=""/>
        <dsp:cNvSpPr/>
      </dsp:nvSpPr>
      <dsp:spPr>
        <a:xfrm>
          <a:off x="602171" y="1358264"/>
          <a:ext cx="2103120" cy="2103120"/>
        </a:xfrm>
        <a:prstGeom prst="ellipse">
          <a:avLst/>
        </a:prstGeom>
        <a:gradFill rotWithShape="0">
          <a:gsLst>
            <a:gs pos="0">
              <a:schemeClr val="accent2">
                <a:alpha val="50000"/>
                <a:hueOff val="-13260747"/>
                <a:satOff val="-71172"/>
                <a:lumOff val="-23333"/>
                <a:alphaOff val="0"/>
                <a:tint val="100000"/>
                <a:shade val="100000"/>
                <a:satMod val="130000"/>
              </a:schemeClr>
            </a:gs>
            <a:gs pos="100000">
              <a:schemeClr val="accent2">
                <a:alpha val="50000"/>
                <a:hueOff val="-13260747"/>
                <a:satOff val="-71172"/>
                <a:lumOff val="-23333"/>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tx1"/>
        </a:fontRef>
      </dsp:style>
      <dsp:txBody>
        <a:bodyPr spcFirstLastPara="0" vert="horz" wrap="square" lIns="0" tIns="0" rIns="0" bIns="0" numCol="1" spcCol="1270" anchor="ctr" anchorCtr="0">
          <a:noAutofit/>
        </a:bodyPr>
        <a:lstStyle/>
        <a:p>
          <a:pPr lvl="0" algn="l" defTabSz="977900">
            <a:lnSpc>
              <a:spcPct val="90000"/>
            </a:lnSpc>
            <a:spcBef>
              <a:spcPct val="0"/>
            </a:spcBef>
            <a:spcAft>
              <a:spcPct val="35000"/>
            </a:spcAft>
          </a:pPr>
          <a:r>
            <a:rPr lang="en-US" sz="2200" b="1" kern="1200" dirty="0" smtClean="0"/>
            <a:t>Scientific Advisory Panel</a:t>
          </a:r>
          <a:endParaRPr lang="en-US" sz="2200" b="1" kern="1200" dirty="0"/>
        </a:p>
      </dsp:txBody>
      <dsp:txXfrm>
        <a:off x="800214" y="1901570"/>
        <a:ext cx="1261872" cy="11567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381927E-8C39-4113-98C0-399B556DD6F2}" type="datetimeFigureOut">
              <a:rPr lang="en-US" smtClean="0"/>
              <a:t>8/31/2015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C66EC89-77BE-47AC-B268-5B7FEE788A8F}" type="slidenum">
              <a:rPr lang="en-US" smtClean="0"/>
              <a:t>‹#›</a:t>
            </a:fld>
            <a:endParaRPr lang="en-US"/>
          </a:p>
        </p:txBody>
      </p:sp>
    </p:spTree>
    <p:extLst>
      <p:ext uri="{BB962C8B-B14F-4D97-AF65-F5344CB8AC3E}">
        <p14:creationId xmlns:p14="http://schemas.microsoft.com/office/powerpoint/2010/main" val="1862822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AWG AWALP Handbook</a:t>
            </a:r>
            <a:endParaRPr lang="en-US" dirty="0"/>
          </a:p>
        </p:txBody>
      </p:sp>
      <p:sp>
        <p:nvSpPr>
          <p:cNvPr id="4" name="Slide Number Placeholder 3"/>
          <p:cNvSpPr>
            <a:spLocks noGrp="1"/>
          </p:cNvSpPr>
          <p:nvPr>
            <p:ph type="sldNum" sz="quarter" idx="10"/>
          </p:nvPr>
        </p:nvSpPr>
        <p:spPr/>
        <p:txBody>
          <a:bodyPr/>
          <a:lstStyle/>
          <a:p>
            <a:fld id="{10AFCD63-C23D-4414-BD29-FF302EE18B1A}" type="slidenum">
              <a:rPr lang="en-US">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205953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 – 2 slides</a:t>
            </a:r>
          </a:p>
          <a:p>
            <a:r>
              <a:rPr lang="en-US" dirty="0" smtClean="0"/>
              <a:t>Response</a:t>
            </a:r>
            <a:r>
              <a:rPr lang="en-US" baseline="0" dirty="0" smtClean="0"/>
              <a:t> from trial 1</a:t>
            </a:r>
          </a:p>
          <a:p>
            <a:r>
              <a:rPr lang="en-US" baseline="0" dirty="0" smtClean="0"/>
              <a:t>Response from trial 2</a:t>
            </a:r>
          </a:p>
          <a:p>
            <a:r>
              <a:rPr lang="en-US" baseline="0" dirty="0" smtClean="0"/>
              <a:t>Audience engagement</a:t>
            </a:r>
            <a:endParaRPr lang="en-US" dirty="0"/>
          </a:p>
        </p:txBody>
      </p:sp>
      <p:sp>
        <p:nvSpPr>
          <p:cNvPr id="4" name="Slide Number Placeholder 3"/>
          <p:cNvSpPr>
            <a:spLocks noGrp="1"/>
          </p:cNvSpPr>
          <p:nvPr>
            <p:ph type="sldNum" sz="quarter" idx="10"/>
          </p:nvPr>
        </p:nvSpPr>
        <p:spPr/>
        <p:txBody>
          <a:bodyPr/>
          <a:lstStyle/>
          <a:p>
            <a:fld id="{FC66EC89-77BE-47AC-B268-5B7FEE788A8F}" type="slidenum">
              <a:rPr lang="en-US" smtClean="0"/>
              <a:t>30</a:t>
            </a:fld>
            <a:endParaRPr lang="en-US"/>
          </a:p>
        </p:txBody>
      </p:sp>
    </p:spTree>
    <p:extLst>
      <p:ext uri="{BB962C8B-B14F-4D97-AF65-F5344CB8AC3E}">
        <p14:creationId xmlns:p14="http://schemas.microsoft.com/office/powerpoint/2010/main" val="4072064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0AFCD63-C23D-4414-BD29-FF302EE18B1A}" type="slidenum">
              <a:rPr lang="en-US" smtClean="0">
                <a:solidFill>
                  <a:prstClr val="black"/>
                </a:solidFill>
              </a:rPr>
              <a:pPr/>
              <a:t>37</a:t>
            </a:fld>
            <a:endParaRPr lang="en-US">
              <a:solidFill>
                <a:prstClr val="black"/>
              </a:solidFill>
            </a:endParaRPr>
          </a:p>
        </p:txBody>
      </p:sp>
    </p:spTree>
    <p:extLst>
      <p:ext uri="{BB962C8B-B14F-4D97-AF65-F5344CB8AC3E}">
        <p14:creationId xmlns:p14="http://schemas.microsoft.com/office/powerpoint/2010/main" val="4166789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3</a:t>
            </a:r>
            <a:r>
              <a:rPr lang="en-US" baseline="0" dirty="0" smtClean="0"/>
              <a:t> phased project will be conducted over the remaining FY15 and through FY16.</a:t>
            </a:r>
          </a:p>
          <a:p>
            <a:endParaRPr lang="en-US" baseline="0" dirty="0" smtClean="0"/>
          </a:p>
          <a:p>
            <a:r>
              <a:rPr lang="en-US" baseline="0" dirty="0" smtClean="0"/>
              <a:t>The purpose of phase 1 is ….. As a result we will learn …… and AWG will be involved by providing access to SMEs</a:t>
            </a:r>
            <a:endParaRPr lang="en-US" dirty="0"/>
          </a:p>
        </p:txBody>
      </p:sp>
      <p:sp>
        <p:nvSpPr>
          <p:cNvPr id="4" name="Slide Number Placeholder 3"/>
          <p:cNvSpPr>
            <a:spLocks noGrp="1"/>
          </p:cNvSpPr>
          <p:nvPr>
            <p:ph type="sldNum" sz="quarter" idx="10"/>
          </p:nvPr>
        </p:nvSpPr>
        <p:spPr/>
        <p:txBody>
          <a:bodyPr/>
          <a:lstStyle/>
          <a:p>
            <a:fld id="{10AFCD63-C23D-4414-BD29-FF302EE18B1A}" type="slidenum">
              <a:rPr lang="en-US">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2306050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 </a:t>
            </a:r>
            <a:r>
              <a:rPr lang="en-US" dirty="0" err="1" smtClean="0"/>
              <a:t>yrs</a:t>
            </a:r>
            <a:r>
              <a:rPr lang="en-US" dirty="0" smtClean="0"/>
              <a:t> in the Army; </a:t>
            </a:r>
            <a:endParaRPr lang="en-US" dirty="0"/>
          </a:p>
        </p:txBody>
      </p:sp>
      <p:sp>
        <p:nvSpPr>
          <p:cNvPr id="4" name="Slide Number Placeholder 3"/>
          <p:cNvSpPr>
            <a:spLocks noGrp="1"/>
          </p:cNvSpPr>
          <p:nvPr>
            <p:ph type="sldNum" sz="quarter" idx="10"/>
          </p:nvPr>
        </p:nvSpPr>
        <p:spPr/>
        <p:txBody>
          <a:bodyPr/>
          <a:lstStyle/>
          <a:p>
            <a:fld id="{B850D9E6-01B0-471F-9C8D-1478C1CA73AD}"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45599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0AFCD63-C23D-4414-BD29-FF302EE18B1A}" type="slidenum">
              <a:rPr lang="en-US">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86281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Illustration of the institutional context for the study of adaptable behavior. The reference</a:t>
            </a:r>
            <a:r>
              <a:rPr lang="en-US" baseline="0" dirty="0" smtClean="0"/>
              <a:t> to and notation of adaptability through these Army doctrine to the AWG definition speaks to the characterization of adaptability, its prevalence, and importance.</a:t>
            </a:r>
          </a:p>
          <a:p>
            <a:endParaRPr lang="en-US" baseline="0" dirty="0" smtClean="0"/>
          </a:p>
          <a:p>
            <a:r>
              <a:rPr lang="en-US" baseline="0" dirty="0" smtClean="0"/>
              <a:t>For the purposes of the Assessing Soldier Adaptability Study, the guiding definition of adaptability is based on the AWG definition …. READ what is in bold.</a:t>
            </a:r>
          </a:p>
          <a:p>
            <a:endParaRPr lang="en-US" baseline="0" dirty="0" smtClean="0"/>
          </a:p>
          <a:p>
            <a:r>
              <a:rPr lang="en-US" baseline="0" dirty="0" smtClean="0"/>
              <a:t>I’d also like to draw attention to the Army Operating Concept reference to human performance optimization in which adaptability is also referenced and specific examples of altered situations are provided.</a:t>
            </a:r>
          </a:p>
          <a:p>
            <a:endParaRPr lang="en-US" baseline="0" dirty="0" smtClean="0"/>
          </a:p>
          <a:p>
            <a:endParaRPr lang="en-US" baseline="0" dirty="0" smtClean="0"/>
          </a:p>
          <a:p>
            <a:r>
              <a:rPr lang="en-US" sz="1200" b="1" kern="1200" dirty="0" smtClean="0">
                <a:solidFill>
                  <a:schemeClr val="tx1"/>
                </a:solidFill>
                <a:latin typeface="+mn-lt"/>
                <a:ea typeface="+mn-ea"/>
                <a:cs typeface="+mn-cs"/>
              </a:rPr>
              <a:t>Appendix B of AOC From Concepts to Capabilities: Building the Future Force</a:t>
            </a:r>
            <a:endParaRPr lang="en-US" sz="1200" b="0" kern="1200" dirty="0" smtClean="0">
              <a:solidFill>
                <a:schemeClr val="tx1"/>
              </a:solidFill>
              <a:latin typeface="+mn-lt"/>
              <a:ea typeface="+mn-ea"/>
              <a:cs typeface="+mn-cs"/>
            </a:endParaRPr>
          </a:p>
          <a:p>
            <a:r>
              <a:rPr lang="en-US" sz="1200" b="1" kern="1200" dirty="0" smtClean="0">
                <a:solidFill>
                  <a:schemeClr val="tx1"/>
                </a:solidFill>
                <a:latin typeface="+mn-lt"/>
                <a:ea typeface="+mn-ea"/>
                <a:cs typeface="+mn-cs"/>
              </a:rPr>
              <a:t>B-1. Introduction</a:t>
            </a:r>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Ensuring that future Army forces are prepared to win in a complex world requires a focused, sustained, and collaborative effort across the institutional Army, the operating force, the joint community, industry, academia, and other </a:t>
            </a:r>
            <a:r>
              <a:rPr lang="en-US" sz="1200" b="0" kern="1200" dirty="0" err="1" smtClean="0">
                <a:solidFill>
                  <a:schemeClr val="tx1"/>
                </a:solidFill>
                <a:latin typeface="+mn-lt"/>
                <a:ea typeface="+mn-ea"/>
                <a:cs typeface="+mn-cs"/>
              </a:rPr>
              <a:t>interorganizational</a:t>
            </a:r>
            <a:r>
              <a:rPr lang="en-US" sz="1200" b="0" kern="1200" dirty="0" smtClean="0">
                <a:solidFill>
                  <a:schemeClr val="tx1"/>
                </a:solidFill>
                <a:latin typeface="+mn-lt"/>
                <a:ea typeface="+mn-ea"/>
                <a:cs typeface="+mn-cs"/>
              </a:rPr>
              <a:t> and multinational partners.  </a:t>
            </a:r>
          </a:p>
          <a:p>
            <a:r>
              <a:rPr lang="en-US" sz="1200" b="0" kern="1200" dirty="0" smtClean="0">
                <a:solidFill>
                  <a:schemeClr val="tx1"/>
                </a:solidFill>
                <a:latin typeface="+mn-lt"/>
                <a:ea typeface="+mn-ea"/>
                <a:cs typeface="+mn-cs"/>
              </a:rPr>
              <a:t>Army </a:t>
            </a:r>
            <a:r>
              <a:rPr lang="en-US" sz="1200" b="0" kern="1200" dirty="0" err="1" smtClean="0">
                <a:solidFill>
                  <a:schemeClr val="tx1"/>
                </a:solidFill>
                <a:latin typeface="+mn-lt"/>
                <a:ea typeface="+mn-ea"/>
                <a:cs typeface="+mn-cs"/>
              </a:rPr>
              <a:t>Warfighting</a:t>
            </a:r>
            <a:r>
              <a:rPr lang="en-US" sz="1200" b="0" kern="1200" dirty="0" smtClean="0">
                <a:solidFill>
                  <a:schemeClr val="tx1"/>
                </a:solidFill>
                <a:latin typeface="+mn-lt"/>
                <a:ea typeface="+mn-ea"/>
                <a:cs typeface="+mn-cs"/>
              </a:rPr>
              <a:t> Challenges: </a:t>
            </a:r>
          </a:p>
          <a:p>
            <a:r>
              <a:rPr lang="en-US" sz="1200" b="0" kern="1200" dirty="0" smtClean="0">
                <a:solidFill>
                  <a:schemeClr val="tx1"/>
                </a:solidFill>
                <a:latin typeface="+mn-lt"/>
                <a:ea typeface="+mn-ea"/>
                <a:cs typeface="+mn-cs"/>
              </a:rPr>
              <a:t>10) Develop agile, adaptive, and innovative leaders who thrive in conditions of uncertainty and chaos, and are capable of visualizing, describing, directing, leading, and assessing operations in complex environments and against adaptive enemies. </a:t>
            </a:r>
            <a:endParaRPr lang="en-US" dirty="0"/>
          </a:p>
        </p:txBody>
      </p:sp>
      <p:sp>
        <p:nvSpPr>
          <p:cNvPr id="4" name="Slide Number Placeholder 3"/>
          <p:cNvSpPr>
            <a:spLocks noGrp="1"/>
          </p:cNvSpPr>
          <p:nvPr>
            <p:ph type="sldNum" sz="quarter" idx="10"/>
          </p:nvPr>
        </p:nvSpPr>
        <p:spPr/>
        <p:txBody>
          <a:bodyPr/>
          <a:lstStyle/>
          <a:p>
            <a:fld id="{10AFCD63-C23D-4414-BD29-FF302EE18B1A}"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86879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Self assessments all occurred during the AWALP program. All</a:t>
            </a:r>
            <a:r>
              <a:rPr lang="en-US" baseline="0" dirty="0" smtClean="0"/>
              <a:t> past studies comingle adaptability with other concepts</a:t>
            </a:r>
          </a:p>
          <a:p>
            <a:r>
              <a:rPr lang="en-US" baseline="0" dirty="0" smtClean="0"/>
              <a:t>All satisfaction based and response to the instructional program</a:t>
            </a:r>
          </a:p>
          <a:p>
            <a:r>
              <a:rPr lang="en-US" baseline="0" dirty="0" smtClean="0"/>
              <a:t>Self assessment.. Satisfaction or self assessment of adaptability and other attributes</a:t>
            </a:r>
          </a:p>
          <a:p>
            <a:r>
              <a:rPr lang="en-US" baseline="0" dirty="0" smtClean="0"/>
              <a:t>Presentation, approach, instructions</a:t>
            </a:r>
          </a:p>
          <a:p>
            <a:r>
              <a:rPr lang="en-US" baseline="0" dirty="0" smtClean="0"/>
              <a:t>Qualitative and subjective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distribution is understandable given that the participants were not informed to write specifically about anything, and therefore defaulted to discuss primarily what they learned during the day’s events</a:t>
            </a:r>
          </a:p>
          <a:p>
            <a:endParaRPr lang="en-US" baseline="0" dirty="0" smtClean="0"/>
          </a:p>
          <a:p>
            <a:r>
              <a:rPr lang="en-US" baseline="0" dirty="0" smtClean="0"/>
              <a:t>The selection interviews – confirmed that it can be measured. Supposedly they select more adaptive individuals</a:t>
            </a:r>
          </a:p>
        </p:txBody>
      </p:sp>
      <p:sp>
        <p:nvSpPr>
          <p:cNvPr id="4" name="Slide Number Placeholder 3"/>
          <p:cNvSpPr>
            <a:spLocks noGrp="1"/>
          </p:cNvSpPr>
          <p:nvPr>
            <p:ph type="sldNum" sz="quarter" idx="10"/>
          </p:nvPr>
        </p:nvSpPr>
        <p:spPr/>
        <p:txBody>
          <a:bodyPr/>
          <a:lstStyle/>
          <a:p>
            <a:fld id="{FC66EC89-77BE-47AC-B268-5B7FEE788A8F}" type="slidenum">
              <a:rPr lang="en-US" smtClean="0"/>
              <a:t>8</a:t>
            </a:fld>
            <a:endParaRPr lang="en-US"/>
          </a:p>
        </p:txBody>
      </p:sp>
    </p:spTree>
    <p:extLst>
      <p:ext uri="{BB962C8B-B14F-4D97-AF65-F5344CB8AC3E}">
        <p14:creationId xmlns:p14="http://schemas.microsoft.com/office/powerpoint/2010/main" val="1685806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Adaptive behavior will be defined as an effective change in behavior characterized by individuals</a:t>
            </a:r>
            <a:r>
              <a:rPr lang="en-US" baseline="0" dirty="0" smtClean="0"/>
              <a:t> who score highly in adaptable performance and who show a h</a:t>
            </a:r>
            <a:r>
              <a:rPr lang="en-US" dirty="0" smtClean="0"/>
              <a:t>igh level of self regulatory response as</a:t>
            </a:r>
            <a:r>
              <a:rPr lang="en-US" baseline="0" dirty="0" smtClean="0"/>
              <a:t> measured by cardiovascular reactivity, skin conductance and neuroendocrine</a:t>
            </a:r>
            <a:endParaRPr lang="en-US" dirty="0" smtClean="0"/>
          </a:p>
        </p:txBody>
      </p:sp>
      <p:sp>
        <p:nvSpPr>
          <p:cNvPr id="4" name="Slide Number Placeholder 3"/>
          <p:cNvSpPr>
            <a:spLocks noGrp="1"/>
          </p:cNvSpPr>
          <p:nvPr>
            <p:ph type="sldNum" sz="quarter" idx="10"/>
          </p:nvPr>
        </p:nvSpPr>
        <p:spPr/>
        <p:txBody>
          <a:bodyPr/>
          <a:lstStyle/>
          <a:p>
            <a:fld id="{FC66EC89-77BE-47AC-B268-5B7FEE788A8F}" type="slidenum">
              <a:rPr lang="en-US" smtClean="0"/>
              <a:t>9</a:t>
            </a:fld>
            <a:endParaRPr lang="en-US"/>
          </a:p>
        </p:txBody>
      </p:sp>
    </p:spTree>
    <p:extLst>
      <p:ext uri="{BB962C8B-B14F-4D97-AF65-F5344CB8AC3E}">
        <p14:creationId xmlns:p14="http://schemas.microsoft.com/office/powerpoint/2010/main" val="322024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number of samples to cortisol drops</a:t>
            </a:r>
            <a:endParaRPr lang="en-US" dirty="0"/>
          </a:p>
        </p:txBody>
      </p:sp>
      <p:sp>
        <p:nvSpPr>
          <p:cNvPr id="4" name="Slide Number Placeholder 3"/>
          <p:cNvSpPr>
            <a:spLocks noGrp="1"/>
          </p:cNvSpPr>
          <p:nvPr>
            <p:ph type="sldNum" sz="quarter" idx="10"/>
          </p:nvPr>
        </p:nvSpPr>
        <p:spPr/>
        <p:txBody>
          <a:bodyPr/>
          <a:lstStyle/>
          <a:p>
            <a:fld id="{FC66EC89-77BE-47AC-B268-5B7FEE788A8F}" type="slidenum">
              <a:rPr lang="en-US" smtClean="0"/>
              <a:t>18</a:t>
            </a:fld>
            <a:endParaRPr lang="en-US"/>
          </a:p>
        </p:txBody>
      </p:sp>
    </p:spTree>
    <p:extLst>
      <p:ext uri="{BB962C8B-B14F-4D97-AF65-F5344CB8AC3E}">
        <p14:creationId xmlns:p14="http://schemas.microsoft.com/office/powerpoint/2010/main" val="791624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in Demonstration after this</a:t>
            </a:r>
            <a:endParaRPr lang="en-US" dirty="0"/>
          </a:p>
        </p:txBody>
      </p:sp>
      <p:sp>
        <p:nvSpPr>
          <p:cNvPr id="4" name="Slide Number Placeholder 3"/>
          <p:cNvSpPr>
            <a:spLocks noGrp="1"/>
          </p:cNvSpPr>
          <p:nvPr>
            <p:ph type="sldNum" sz="quarter" idx="10"/>
          </p:nvPr>
        </p:nvSpPr>
        <p:spPr/>
        <p:txBody>
          <a:bodyPr/>
          <a:lstStyle/>
          <a:p>
            <a:fld id="{FC66EC89-77BE-47AC-B268-5B7FEE788A8F}" type="slidenum">
              <a:rPr lang="en-US" smtClean="0"/>
              <a:t>26</a:t>
            </a:fld>
            <a:endParaRPr lang="en-US"/>
          </a:p>
        </p:txBody>
      </p:sp>
    </p:spTree>
    <p:extLst>
      <p:ext uri="{BB962C8B-B14F-4D97-AF65-F5344CB8AC3E}">
        <p14:creationId xmlns:p14="http://schemas.microsoft.com/office/powerpoint/2010/main" val="995006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509" y="1240507"/>
            <a:ext cx="7772491" cy="1142693"/>
          </a:xfrm>
        </p:spPr>
        <p:txBody>
          <a:bodyPr anchor="ctr" anchorCtr="0">
            <a:normAutofit/>
          </a:bodyPr>
          <a:lstStyle>
            <a:lvl1pPr algn="ctr">
              <a:spcBef>
                <a:spcPts val="300"/>
              </a:spcBef>
              <a:spcAft>
                <a:spcPts val="300"/>
              </a:spcAft>
              <a:defRPr sz="3200" i="1">
                <a:solidFill>
                  <a:srgbClr val="0A237A"/>
                </a:solidFill>
                <a:effectLst>
                  <a:outerShdw blurRad="38100" dist="38100" dir="2700000" algn="tl">
                    <a:srgbClr val="000000">
                      <a:alpha val="43137"/>
                    </a:srgbClr>
                  </a:outerShdw>
                </a:effectLst>
              </a:defRPr>
            </a:lvl1pPr>
          </a:lstStyle>
          <a:p>
            <a:r>
              <a:rPr lang="en-US" dirty="0" smtClean="0"/>
              <a:t>Title</a:t>
            </a:r>
            <a:endParaRPr lang="en-US" dirty="0"/>
          </a:p>
        </p:txBody>
      </p:sp>
      <p:sp>
        <p:nvSpPr>
          <p:cNvPr id="3" name="Subtitle 2"/>
          <p:cNvSpPr>
            <a:spLocks noGrp="1"/>
          </p:cNvSpPr>
          <p:nvPr>
            <p:ph type="subTitle" idx="1" hasCustomPrompt="1"/>
          </p:nvPr>
        </p:nvSpPr>
        <p:spPr>
          <a:xfrm>
            <a:off x="1371509" y="2888133"/>
            <a:ext cx="7772492" cy="1186074"/>
          </a:xfrm>
          <a:prstGeom prst="rect">
            <a:avLst/>
          </a:prstGeom>
        </p:spPr>
        <p:txBody>
          <a:bodyPr>
            <a:normAutofit/>
          </a:bodyPr>
          <a:lstStyle>
            <a:lvl1pPr marL="0" indent="0" algn="ctr">
              <a:buNone/>
              <a:defRPr sz="2400" i="1">
                <a:solidFill>
                  <a:srgbClr val="0A237A"/>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a:t>
            </a:r>
            <a:endParaRPr lang="en-US" dirty="0"/>
          </a:p>
        </p:txBody>
      </p:sp>
      <p:pic>
        <p:nvPicPr>
          <p:cNvPr id="7" name="Picture 6" descr="apl_small_vertical_blu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102" b="8895"/>
          <a:stretch/>
        </p:blipFill>
        <p:spPr>
          <a:xfrm>
            <a:off x="6383867" y="5177780"/>
            <a:ext cx="2760133" cy="1680220"/>
          </a:xfrm>
          <a:prstGeom prst="rect">
            <a:avLst/>
          </a:prstGeom>
        </p:spPr>
      </p:pic>
      <p:sp>
        <p:nvSpPr>
          <p:cNvPr id="9" name="Text Placeholder 8"/>
          <p:cNvSpPr>
            <a:spLocks noGrp="1"/>
          </p:cNvSpPr>
          <p:nvPr>
            <p:ph type="body" sz="quarter" idx="10" hasCustomPrompt="1"/>
          </p:nvPr>
        </p:nvSpPr>
        <p:spPr>
          <a:xfrm>
            <a:off x="1591734" y="4585830"/>
            <a:ext cx="4495195" cy="2063524"/>
          </a:xfrm>
          <a:prstGeom prst="rect">
            <a:avLst/>
          </a:prstGeom>
        </p:spPr>
        <p:txBody>
          <a:bodyPr anchor="b" anchorCtr="0">
            <a:normAutofit/>
          </a:bodyPr>
          <a:lstStyle>
            <a:lvl1pPr marL="0" indent="0" algn="l">
              <a:buNone/>
              <a:defRPr sz="1800" i="1" baseline="0">
                <a:solidFill>
                  <a:srgbClr val="0A237A"/>
                </a:solidFill>
                <a:effectLst>
                  <a:outerShdw blurRad="38100" dist="38100" dir="2700000" algn="tl">
                    <a:srgbClr val="000000">
                      <a:alpha val="43137"/>
                    </a:srgbClr>
                  </a:outerShdw>
                </a:effectLst>
              </a:defRPr>
            </a:lvl1pPr>
          </a:lstStyle>
          <a:p>
            <a:pPr lvl="0"/>
            <a:r>
              <a:rPr lang="en-US" dirty="0" smtClean="0"/>
              <a:t>Name</a:t>
            </a:r>
            <a:br>
              <a:rPr lang="en-US" dirty="0" smtClean="0"/>
            </a:br>
            <a:r>
              <a:rPr lang="en-US" dirty="0" smtClean="0"/>
              <a:t>Title</a:t>
            </a:r>
            <a:br>
              <a:rPr lang="en-US" dirty="0" smtClean="0"/>
            </a:br>
            <a:r>
              <a:rPr lang="en-US" dirty="0" smtClean="0"/>
              <a:t>Contact info</a:t>
            </a:r>
            <a:endParaRPr lang="en-US" dirty="0"/>
          </a:p>
        </p:txBody>
      </p:sp>
      <p:pic>
        <p:nvPicPr>
          <p:cNvPr id="5" name="Picture 4" descr="PPT Template Bar Vertical Flat indexe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Tree>
    <p:extLst>
      <p:ext uri="{BB962C8B-B14F-4D97-AF65-F5344CB8AC3E}">
        <p14:creationId xmlns:p14="http://schemas.microsoft.com/office/powerpoint/2010/main" val="2311044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lumn Template">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Click to edit Master title style</a:t>
            </a:r>
            <a:endParaRPr lang="en-US" dirty="0"/>
          </a:p>
        </p:txBody>
      </p:sp>
      <p:sp>
        <p:nvSpPr>
          <p:cNvPr id="3" name="Content Placeholder 2"/>
          <p:cNvSpPr>
            <a:spLocks noGrp="1"/>
          </p:cNvSpPr>
          <p:nvPr>
            <p:ph sz="half" idx="1"/>
          </p:nvPr>
        </p:nvSpPr>
        <p:spPr>
          <a:xfrm>
            <a:off x="281800" y="1126063"/>
            <a:ext cx="4222800"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2063" y="1126063"/>
            <a:ext cx="4224528"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80066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5684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2" name="Picture 1" descr="apl_small_vertical_blu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3533" y="1536046"/>
            <a:ext cx="5096934" cy="3334084"/>
          </a:xfrm>
          <a:prstGeom prst="rect">
            <a:avLst/>
          </a:prstGeom>
        </p:spPr>
      </p:pic>
    </p:spTree>
    <p:extLst>
      <p:ext uri="{BB962C8B-B14F-4D97-AF65-F5344CB8AC3E}">
        <p14:creationId xmlns:p14="http://schemas.microsoft.com/office/powerpoint/2010/main" val="30853509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509" y="1240507"/>
            <a:ext cx="7772491" cy="1142693"/>
          </a:xfrm>
        </p:spPr>
        <p:txBody>
          <a:bodyPr anchor="ctr" anchorCtr="0">
            <a:normAutofit/>
          </a:bodyPr>
          <a:lstStyle>
            <a:lvl1pPr algn="ctr">
              <a:spcBef>
                <a:spcPts val="300"/>
              </a:spcBef>
              <a:spcAft>
                <a:spcPts val="300"/>
              </a:spcAft>
              <a:defRPr sz="3200" i="1">
                <a:solidFill>
                  <a:srgbClr val="0A237A"/>
                </a:solidFill>
                <a:effectLst>
                  <a:outerShdw blurRad="38100" dist="38100" dir="2700000" algn="tl">
                    <a:srgbClr val="000000">
                      <a:alpha val="43137"/>
                    </a:srgbClr>
                  </a:outerShdw>
                </a:effectLst>
              </a:defRPr>
            </a:lvl1pPr>
          </a:lstStyle>
          <a:p>
            <a:r>
              <a:rPr lang="en-US" dirty="0" smtClean="0"/>
              <a:t>Title</a:t>
            </a:r>
            <a:endParaRPr lang="en-US" dirty="0"/>
          </a:p>
        </p:txBody>
      </p:sp>
      <p:sp>
        <p:nvSpPr>
          <p:cNvPr id="3" name="Subtitle 2"/>
          <p:cNvSpPr>
            <a:spLocks noGrp="1"/>
          </p:cNvSpPr>
          <p:nvPr>
            <p:ph type="subTitle" idx="1" hasCustomPrompt="1"/>
          </p:nvPr>
        </p:nvSpPr>
        <p:spPr>
          <a:xfrm>
            <a:off x="1371509" y="2888133"/>
            <a:ext cx="7772492" cy="1186074"/>
          </a:xfrm>
          <a:prstGeom prst="rect">
            <a:avLst/>
          </a:prstGeom>
        </p:spPr>
        <p:txBody>
          <a:bodyPr>
            <a:normAutofit/>
          </a:bodyPr>
          <a:lstStyle>
            <a:lvl1pPr marL="0" indent="0" algn="ctr">
              <a:buNone/>
              <a:defRPr sz="2400" i="1">
                <a:solidFill>
                  <a:srgbClr val="0A237A"/>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a:t>
            </a:r>
            <a:endParaRPr lang="en-US" dirty="0"/>
          </a:p>
        </p:txBody>
      </p:sp>
      <p:pic>
        <p:nvPicPr>
          <p:cNvPr id="7" name="Picture 6" descr="apl_small_vertical_blu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102" b="8895"/>
          <a:stretch/>
        </p:blipFill>
        <p:spPr>
          <a:xfrm>
            <a:off x="6383867" y="5177780"/>
            <a:ext cx="2760133" cy="1680220"/>
          </a:xfrm>
          <a:prstGeom prst="rect">
            <a:avLst/>
          </a:prstGeom>
        </p:spPr>
      </p:pic>
      <p:sp>
        <p:nvSpPr>
          <p:cNvPr id="9" name="Text Placeholder 8"/>
          <p:cNvSpPr>
            <a:spLocks noGrp="1"/>
          </p:cNvSpPr>
          <p:nvPr>
            <p:ph type="body" sz="quarter" idx="10" hasCustomPrompt="1"/>
          </p:nvPr>
        </p:nvSpPr>
        <p:spPr>
          <a:xfrm>
            <a:off x="1591734" y="4585830"/>
            <a:ext cx="4495195" cy="2063524"/>
          </a:xfrm>
          <a:prstGeom prst="rect">
            <a:avLst/>
          </a:prstGeom>
        </p:spPr>
        <p:txBody>
          <a:bodyPr anchor="b" anchorCtr="0">
            <a:normAutofit/>
          </a:bodyPr>
          <a:lstStyle>
            <a:lvl1pPr marL="0" indent="0" algn="l">
              <a:buNone/>
              <a:defRPr sz="1800" i="1" baseline="0">
                <a:solidFill>
                  <a:srgbClr val="0A237A"/>
                </a:solidFill>
                <a:effectLst>
                  <a:outerShdw blurRad="38100" dist="38100" dir="2700000" algn="tl">
                    <a:srgbClr val="000000">
                      <a:alpha val="43137"/>
                    </a:srgbClr>
                  </a:outerShdw>
                </a:effectLst>
              </a:defRPr>
            </a:lvl1pPr>
          </a:lstStyle>
          <a:p>
            <a:pPr lvl="0"/>
            <a:r>
              <a:rPr lang="en-US" dirty="0" smtClean="0"/>
              <a:t>Name</a:t>
            </a:r>
            <a:br>
              <a:rPr lang="en-US" dirty="0" smtClean="0"/>
            </a:br>
            <a:r>
              <a:rPr lang="en-US" dirty="0" smtClean="0"/>
              <a:t>Title</a:t>
            </a:r>
            <a:br>
              <a:rPr lang="en-US" dirty="0" smtClean="0"/>
            </a:br>
            <a:r>
              <a:rPr lang="en-US" dirty="0" smtClean="0"/>
              <a:t>Contact info</a:t>
            </a:r>
            <a:endParaRPr lang="en-US" dirty="0"/>
          </a:p>
        </p:txBody>
      </p:sp>
      <p:pic>
        <p:nvPicPr>
          <p:cNvPr id="5" name="Picture 4" descr="PPT Template Bar Vertical Flat indexe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Tree>
    <p:extLst>
      <p:ext uri="{BB962C8B-B14F-4D97-AF65-F5344CB8AC3E}">
        <p14:creationId xmlns:p14="http://schemas.microsoft.com/office/powerpoint/2010/main" val="88879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457200" y="1126398"/>
            <a:ext cx="8228542"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3923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2-3 Line Title Templa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1216152"/>
          </a:xfrm>
          <a:prstGeom prst="rect">
            <a:avLst/>
          </a:prstGeom>
        </p:spPr>
      </p:pic>
      <p:sp>
        <p:nvSpPr>
          <p:cNvPr id="2" name="Title 1"/>
          <p:cNvSpPr>
            <a:spLocks noGrp="1"/>
          </p:cNvSpPr>
          <p:nvPr>
            <p:ph type="title" hasCustomPrompt="1"/>
          </p:nvPr>
        </p:nvSpPr>
        <p:spPr>
          <a:xfrm>
            <a:off x="241200" y="-16934"/>
            <a:ext cx="8229600" cy="1224425"/>
          </a:xfrm>
        </p:spPr>
        <p:txBody>
          <a:bodyPr anchor="b" anchorCtr="0">
            <a:normAutofit/>
          </a:bodyPr>
          <a:lstStyle>
            <a:lvl1pPr>
              <a:defRPr sz="2800" baseline="0"/>
            </a:lvl1pPr>
          </a:lstStyle>
          <a:p>
            <a:r>
              <a:rPr lang="en-US" dirty="0" smtClean="0"/>
              <a:t>Click to edit Master title style:</a:t>
            </a:r>
            <a:br>
              <a:rPr lang="en-US" dirty="0" smtClean="0"/>
            </a:br>
            <a:r>
              <a:rPr lang="en-US" dirty="0" smtClean="0"/>
              <a:t>Two or Three Lines</a:t>
            </a:r>
            <a:br>
              <a:rPr lang="en-US" dirty="0" smtClean="0"/>
            </a:br>
            <a:r>
              <a:rPr lang="en-US" dirty="0" smtClean="0"/>
              <a:t>of Title Text</a:t>
            </a:r>
            <a:endParaRPr lang="en-US" dirty="0"/>
          </a:p>
        </p:txBody>
      </p:sp>
      <p:sp>
        <p:nvSpPr>
          <p:cNvPr id="3" name="Content Placeholder 2"/>
          <p:cNvSpPr>
            <a:spLocks noGrp="1"/>
          </p:cNvSpPr>
          <p:nvPr>
            <p:ph idx="1"/>
          </p:nvPr>
        </p:nvSpPr>
        <p:spPr>
          <a:xfrm>
            <a:off x="457200" y="1374513"/>
            <a:ext cx="8229600" cy="4992421"/>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615378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lumn Template">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Click to edit Master title style</a:t>
            </a:r>
            <a:endParaRPr lang="en-US" dirty="0"/>
          </a:p>
        </p:txBody>
      </p:sp>
      <p:sp>
        <p:nvSpPr>
          <p:cNvPr id="3" name="Content Placeholder 2"/>
          <p:cNvSpPr>
            <a:spLocks noGrp="1"/>
          </p:cNvSpPr>
          <p:nvPr>
            <p:ph sz="half" idx="1"/>
          </p:nvPr>
        </p:nvSpPr>
        <p:spPr>
          <a:xfrm>
            <a:off x="281800" y="1126063"/>
            <a:ext cx="4222800"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2063" y="1126063"/>
            <a:ext cx="4224528"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150112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076605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2" name="Picture 1" descr="apl_small_vertical_blu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3533" y="1536046"/>
            <a:ext cx="5096934" cy="3334084"/>
          </a:xfrm>
          <a:prstGeom prst="rect">
            <a:avLst/>
          </a:prstGeom>
        </p:spPr>
      </p:pic>
    </p:spTree>
    <p:extLst>
      <p:ext uri="{BB962C8B-B14F-4D97-AF65-F5344CB8AC3E}">
        <p14:creationId xmlns:p14="http://schemas.microsoft.com/office/powerpoint/2010/main" val="22247200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814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457200" y="1126398"/>
            <a:ext cx="8228542"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693555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15522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58722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58713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7288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13808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70379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8150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37475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68069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8936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3 Line Title Templa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1216152"/>
          </a:xfrm>
          <a:prstGeom prst="rect">
            <a:avLst/>
          </a:prstGeom>
        </p:spPr>
      </p:pic>
      <p:sp>
        <p:nvSpPr>
          <p:cNvPr id="2" name="Title 1"/>
          <p:cNvSpPr>
            <a:spLocks noGrp="1"/>
          </p:cNvSpPr>
          <p:nvPr>
            <p:ph type="title" hasCustomPrompt="1"/>
          </p:nvPr>
        </p:nvSpPr>
        <p:spPr>
          <a:xfrm>
            <a:off x="241200" y="-16934"/>
            <a:ext cx="8229600" cy="1224425"/>
          </a:xfrm>
        </p:spPr>
        <p:txBody>
          <a:bodyPr anchor="b" anchorCtr="0">
            <a:normAutofit/>
          </a:bodyPr>
          <a:lstStyle>
            <a:lvl1pPr>
              <a:defRPr sz="2800" baseline="0"/>
            </a:lvl1pPr>
          </a:lstStyle>
          <a:p>
            <a:r>
              <a:rPr lang="en-US" dirty="0" smtClean="0"/>
              <a:t>Click to edit Master title style:</a:t>
            </a:r>
            <a:br>
              <a:rPr lang="en-US" dirty="0" smtClean="0"/>
            </a:br>
            <a:r>
              <a:rPr lang="en-US" dirty="0" smtClean="0"/>
              <a:t>Two or Three Lines</a:t>
            </a:r>
            <a:br>
              <a:rPr lang="en-US" dirty="0" smtClean="0"/>
            </a:br>
            <a:r>
              <a:rPr lang="en-US" dirty="0" smtClean="0"/>
              <a:t>of Title Text</a:t>
            </a:r>
            <a:endParaRPr lang="en-US" dirty="0"/>
          </a:p>
        </p:txBody>
      </p:sp>
      <p:sp>
        <p:nvSpPr>
          <p:cNvPr id="3" name="Content Placeholder 2"/>
          <p:cNvSpPr>
            <a:spLocks noGrp="1"/>
          </p:cNvSpPr>
          <p:nvPr>
            <p:ph idx="1"/>
          </p:nvPr>
        </p:nvSpPr>
        <p:spPr>
          <a:xfrm>
            <a:off x="457200" y="1374513"/>
            <a:ext cx="8229600" cy="4992421"/>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26654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lumn Template">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chorCtr="0"/>
          <a:lstStyle/>
          <a:p>
            <a:r>
              <a:rPr lang="en-US" dirty="0" smtClean="0"/>
              <a:t>Click to edit Master title style</a:t>
            </a:r>
            <a:endParaRPr lang="en-US" dirty="0"/>
          </a:p>
        </p:txBody>
      </p:sp>
      <p:sp>
        <p:nvSpPr>
          <p:cNvPr id="3" name="Content Placeholder 2"/>
          <p:cNvSpPr>
            <a:spLocks noGrp="1"/>
          </p:cNvSpPr>
          <p:nvPr>
            <p:ph sz="half" idx="1"/>
          </p:nvPr>
        </p:nvSpPr>
        <p:spPr>
          <a:xfrm>
            <a:off x="281800" y="1126063"/>
            <a:ext cx="4222800"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82063" y="1126063"/>
            <a:ext cx="4224528" cy="5257800"/>
          </a:xfrm>
          <a:prstGeom prst="rect">
            <a:avLst/>
          </a:prstGeo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206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Header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737454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ack Cover">
    <p:spTree>
      <p:nvGrpSpPr>
        <p:cNvPr id="1" name=""/>
        <p:cNvGrpSpPr/>
        <p:nvPr/>
      </p:nvGrpSpPr>
      <p:grpSpPr>
        <a:xfrm>
          <a:off x="0" y="0"/>
          <a:ext cx="0" cy="0"/>
          <a:chOff x="0" y="0"/>
          <a:chExt cx="0" cy="0"/>
        </a:xfrm>
      </p:grpSpPr>
      <p:pic>
        <p:nvPicPr>
          <p:cNvPr id="2" name="Picture 1" descr="apl_small_vertical_blu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023533" y="1536046"/>
            <a:ext cx="5096934" cy="3334084"/>
          </a:xfrm>
          <a:prstGeom prst="rect">
            <a:avLst/>
          </a:prstGeom>
        </p:spPr>
      </p:pic>
    </p:spTree>
    <p:extLst>
      <p:ext uri="{BB962C8B-B14F-4D97-AF65-F5344CB8AC3E}">
        <p14:creationId xmlns:p14="http://schemas.microsoft.com/office/powerpoint/2010/main" val="1179902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371509" y="1240507"/>
            <a:ext cx="7772491" cy="1142693"/>
          </a:xfrm>
        </p:spPr>
        <p:txBody>
          <a:bodyPr anchor="ctr" anchorCtr="0">
            <a:normAutofit/>
          </a:bodyPr>
          <a:lstStyle>
            <a:lvl1pPr algn="ctr">
              <a:spcBef>
                <a:spcPts val="300"/>
              </a:spcBef>
              <a:spcAft>
                <a:spcPts val="300"/>
              </a:spcAft>
              <a:defRPr sz="3200" i="1">
                <a:solidFill>
                  <a:srgbClr val="0A237A"/>
                </a:solidFill>
                <a:effectLst>
                  <a:outerShdw blurRad="38100" dist="38100" dir="2700000" algn="tl">
                    <a:srgbClr val="000000">
                      <a:alpha val="43137"/>
                    </a:srgbClr>
                  </a:outerShdw>
                </a:effectLst>
              </a:defRPr>
            </a:lvl1pPr>
          </a:lstStyle>
          <a:p>
            <a:r>
              <a:rPr lang="en-US" dirty="0" smtClean="0"/>
              <a:t>Title</a:t>
            </a:r>
            <a:endParaRPr lang="en-US" dirty="0"/>
          </a:p>
        </p:txBody>
      </p:sp>
      <p:sp>
        <p:nvSpPr>
          <p:cNvPr id="3" name="Subtitle 2"/>
          <p:cNvSpPr>
            <a:spLocks noGrp="1"/>
          </p:cNvSpPr>
          <p:nvPr>
            <p:ph type="subTitle" idx="1" hasCustomPrompt="1"/>
          </p:nvPr>
        </p:nvSpPr>
        <p:spPr>
          <a:xfrm>
            <a:off x="1371509" y="2888133"/>
            <a:ext cx="7772492" cy="1186074"/>
          </a:xfrm>
          <a:prstGeom prst="rect">
            <a:avLst/>
          </a:prstGeom>
        </p:spPr>
        <p:txBody>
          <a:bodyPr>
            <a:normAutofit/>
          </a:bodyPr>
          <a:lstStyle>
            <a:lvl1pPr marL="0" indent="0" algn="ctr">
              <a:buNone/>
              <a:defRPr sz="2400" i="1">
                <a:solidFill>
                  <a:srgbClr val="0A237A"/>
                </a:solidFill>
                <a:effectLst>
                  <a:outerShdw blurRad="38100" dist="38100" dir="2700000" algn="tl">
                    <a:srgbClr val="000000">
                      <a:alpha val="43137"/>
                    </a:srgb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a:t>
            </a:r>
            <a:endParaRPr lang="en-US" dirty="0"/>
          </a:p>
        </p:txBody>
      </p:sp>
      <p:pic>
        <p:nvPicPr>
          <p:cNvPr id="7" name="Picture 6" descr="apl_small_vertical_blue.png"/>
          <p:cNvPicPr>
            <a:picLocks noChangeAspect="1"/>
          </p:cNvPicPr>
          <p:nvPr userDrawn="1"/>
        </p:nvPicPr>
        <p:blipFill rotWithShape="1">
          <a:blip r:embed="rId2" cstate="print">
            <a:extLst>
              <a:ext uri="{28A0092B-C50C-407E-A947-70E740481C1C}">
                <a14:useLocalDpi xmlns:a14="http://schemas.microsoft.com/office/drawing/2010/main" val="0"/>
              </a:ext>
            </a:extLst>
          </a:blip>
          <a:srcRect r="2102" b="8895"/>
          <a:stretch/>
        </p:blipFill>
        <p:spPr>
          <a:xfrm>
            <a:off x="6383867" y="5177780"/>
            <a:ext cx="2760133" cy="1680220"/>
          </a:xfrm>
          <a:prstGeom prst="rect">
            <a:avLst/>
          </a:prstGeom>
        </p:spPr>
      </p:pic>
      <p:sp>
        <p:nvSpPr>
          <p:cNvPr id="9" name="Text Placeholder 8"/>
          <p:cNvSpPr>
            <a:spLocks noGrp="1"/>
          </p:cNvSpPr>
          <p:nvPr>
            <p:ph type="body" sz="quarter" idx="10" hasCustomPrompt="1"/>
          </p:nvPr>
        </p:nvSpPr>
        <p:spPr>
          <a:xfrm>
            <a:off x="1591734" y="4585830"/>
            <a:ext cx="4495195" cy="2063524"/>
          </a:xfrm>
          <a:prstGeom prst="rect">
            <a:avLst/>
          </a:prstGeom>
        </p:spPr>
        <p:txBody>
          <a:bodyPr anchor="b" anchorCtr="0">
            <a:normAutofit/>
          </a:bodyPr>
          <a:lstStyle>
            <a:lvl1pPr marL="0" indent="0" algn="l">
              <a:buNone/>
              <a:defRPr sz="1800" i="1" baseline="0">
                <a:solidFill>
                  <a:srgbClr val="0A237A"/>
                </a:solidFill>
                <a:effectLst>
                  <a:outerShdw blurRad="38100" dist="38100" dir="2700000" algn="tl">
                    <a:srgbClr val="000000">
                      <a:alpha val="43137"/>
                    </a:srgbClr>
                  </a:outerShdw>
                </a:effectLst>
              </a:defRPr>
            </a:lvl1pPr>
          </a:lstStyle>
          <a:p>
            <a:pPr lvl="0"/>
            <a:r>
              <a:rPr lang="en-US" dirty="0" smtClean="0"/>
              <a:t>Name</a:t>
            </a:r>
            <a:br>
              <a:rPr lang="en-US" dirty="0" smtClean="0"/>
            </a:br>
            <a:r>
              <a:rPr lang="en-US" dirty="0" smtClean="0"/>
              <a:t>Title</a:t>
            </a:r>
            <a:br>
              <a:rPr lang="en-US" dirty="0" smtClean="0"/>
            </a:br>
            <a:r>
              <a:rPr lang="en-US" dirty="0" smtClean="0"/>
              <a:t>Contact info</a:t>
            </a:r>
            <a:endParaRPr lang="en-US" dirty="0"/>
          </a:p>
        </p:txBody>
      </p:sp>
      <p:pic>
        <p:nvPicPr>
          <p:cNvPr id="5" name="Picture 4" descr="PPT Template Bar Vertical Flat indexed.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371600" cy="6858000"/>
          </a:xfrm>
          <a:prstGeom prst="rect">
            <a:avLst/>
          </a:prstGeom>
        </p:spPr>
      </p:pic>
    </p:spTree>
    <p:extLst>
      <p:ext uri="{BB962C8B-B14F-4D97-AF65-F5344CB8AC3E}">
        <p14:creationId xmlns:p14="http://schemas.microsoft.com/office/powerpoint/2010/main" val="1921588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idx="1"/>
          </p:nvPr>
        </p:nvSpPr>
        <p:spPr>
          <a:xfrm>
            <a:off x="457200" y="1126398"/>
            <a:ext cx="8228542"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48223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2-3 Line Title Templat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1216152"/>
          </a:xfrm>
          <a:prstGeom prst="rect">
            <a:avLst/>
          </a:prstGeom>
        </p:spPr>
      </p:pic>
      <p:sp>
        <p:nvSpPr>
          <p:cNvPr id="2" name="Title 1"/>
          <p:cNvSpPr>
            <a:spLocks noGrp="1"/>
          </p:cNvSpPr>
          <p:nvPr>
            <p:ph type="title" hasCustomPrompt="1"/>
          </p:nvPr>
        </p:nvSpPr>
        <p:spPr>
          <a:xfrm>
            <a:off x="241200" y="-16934"/>
            <a:ext cx="8229600" cy="1224425"/>
          </a:xfrm>
        </p:spPr>
        <p:txBody>
          <a:bodyPr anchor="b" anchorCtr="0">
            <a:normAutofit/>
          </a:bodyPr>
          <a:lstStyle>
            <a:lvl1pPr>
              <a:defRPr sz="2800" baseline="0"/>
            </a:lvl1pPr>
          </a:lstStyle>
          <a:p>
            <a:r>
              <a:rPr lang="en-US" dirty="0" smtClean="0"/>
              <a:t>Click to edit Master title style:</a:t>
            </a:r>
            <a:br>
              <a:rPr lang="en-US" dirty="0" smtClean="0"/>
            </a:br>
            <a:r>
              <a:rPr lang="en-US" dirty="0" smtClean="0"/>
              <a:t>Two or Three Lines</a:t>
            </a:r>
            <a:br>
              <a:rPr lang="en-US" dirty="0" smtClean="0"/>
            </a:br>
            <a:r>
              <a:rPr lang="en-US" dirty="0" smtClean="0"/>
              <a:t>of Title Text</a:t>
            </a:r>
            <a:endParaRPr lang="en-US" dirty="0"/>
          </a:p>
        </p:txBody>
      </p:sp>
      <p:sp>
        <p:nvSpPr>
          <p:cNvPr id="3" name="Content Placeholder 2"/>
          <p:cNvSpPr>
            <a:spLocks noGrp="1"/>
          </p:cNvSpPr>
          <p:nvPr>
            <p:ph idx="1"/>
          </p:nvPr>
        </p:nvSpPr>
        <p:spPr>
          <a:xfrm>
            <a:off x="457200" y="1374513"/>
            <a:ext cx="8229600" cy="4992421"/>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38865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9"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914400"/>
          </a:xfrm>
          <a:prstGeom prst="rect">
            <a:avLst/>
          </a:prstGeom>
        </p:spPr>
      </p:pic>
      <p:sp>
        <p:nvSpPr>
          <p:cNvPr id="2" name="Title Placeholder 1"/>
          <p:cNvSpPr>
            <a:spLocks noGrp="1"/>
          </p:cNvSpPr>
          <p:nvPr>
            <p:ph type="title"/>
          </p:nvPr>
        </p:nvSpPr>
        <p:spPr>
          <a:xfrm>
            <a:off x="241200" y="71739"/>
            <a:ext cx="8766000" cy="803443"/>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6" descr="apl_small_shield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51624" y="6460067"/>
            <a:ext cx="361925" cy="370474"/>
          </a:xfrm>
          <a:prstGeom prst="rect">
            <a:avLst/>
          </a:prstGeom>
        </p:spPr>
      </p:pic>
      <p:cxnSp>
        <p:nvCxnSpPr>
          <p:cNvPr id="9" name="Straight Connector 8"/>
          <p:cNvCxnSpPr/>
          <p:nvPr/>
        </p:nvCxnSpPr>
        <p:spPr>
          <a:xfrm>
            <a:off x="168274" y="6635750"/>
            <a:ext cx="8474076" cy="0"/>
          </a:xfrm>
          <a:prstGeom prst="line">
            <a:avLst/>
          </a:prstGeom>
          <a:ln>
            <a:solidFill>
              <a:schemeClr val="tx2"/>
            </a:solidFill>
            <a:tailEnd type="none" w="med" len="lg"/>
          </a:ln>
        </p:spPr>
        <p:style>
          <a:lnRef idx="1">
            <a:schemeClr val="dk1"/>
          </a:lnRef>
          <a:fillRef idx="0">
            <a:schemeClr val="dk1"/>
          </a:fillRef>
          <a:effectRef idx="0">
            <a:schemeClr val="dk1"/>
          </a:effectRef>
          <a:fontRef idx="minor">
            <a:schemeClr val="tx1"/>
          </a:fontRef>
        </p:style>
      </p:cxnSp>
      <p:sp>
        <p:nvSpPr>
          <p:cNvPr id="16" name="Text Box 24"/>
          <p:cNvSpPr txBox="1">
            <a:spLocks noChangeArrowheads="1"/>
          </p:cNvSpPr>
          <p:nvPr/>
        </p:nvSpPr>
        <p:spPr bwMode="auto">
          <a:xfrm>
            <a:off x="79060" y="6636866"/>
            <a:ext cx="312906" cy="215444"/>
          </a:xfrm>
          <a:prstGeom prst="rect">
            <a:avLst/>
          </a:prstGeom>
          <a:noFill/>
          <a:ln w="9525">
            <a:noFill/>
            <a:miter lim="800000"/>
            <a:headEnd/>
            <a:tailEnd/>
          </a:ln>
          <a:effectLst/>
        </p:spPr>
        <p:txBody>
          <a:bodyPr wrap="none">
            <a:spAutoFit/>
          </a:bodyPr>
          <a:lstStyle/>
          <a:p>
            <a:pPr>
              <a:defRPr/>
            </a:pPr>
            <a:fld id="{3D10290D-4606-4C02-B498-50EFD41AC8B6}" type="slidenum">
              <a:rPr lang="en-US" sz="800" kern="0">
                <a:solidFill>
                  <a:prstClr val="black">
                    <a:alpha val="60000"/>
                  </a:prstClr>
                </a:solidFill>
              </a:rPr>
              <a:pPr>
                <a:defRPr/>
              </a:pPr>
              <a:t>‹#›</a:t>
            </a:fld>
            <a:endParaRPr lang="en-US" sz="800" kern="0" dirty="0">
              <a:solidFill>
                <a:prstClr val="black">
                  <a:alpha val="60000"/>
                </a:prstClr>
              </a:solidFill>
            </a:endParaRPr>
          </a:p>
        </p:txBody>
      </p:sp>
      <p:sp>
        <p:nvSpPr>
          <p:cNvPr id="17" name="Text Placeholder 2"/>
          <p:cNvSpPr>
            <a:spLocks noGrp="1"/>
          </p:cNvSpPr>
          <p:nvPr>
            <p:ph type="body" idx="1"/>
          </p:nvPr>
        </p:nvSpPr>
        <p:spPr>
          <a:xfrm>
            <a:off x="457200" y="1126399"/>
            <a:ext cx="82296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5269308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iming>
    <p:tnLst>
      <p:par>
        <p:cTn id="1" dur="indefinite" restart="never" nodeType="tmRoot"/>
      </p:par>
    </p:tnLst>
  </p:timing>
  <p:hf hdr="0"/>
  <p:txStyles>
    <p:titleStyle>
      <a:lvl1pPr algn="l" defTabSz="457200" rtl="0" eaLnBrk="1" latinLnBrk="0" hangingPunct="1">
        <a:lnSpc>
          <a:spcPct val="90000"/>
        </a:lnSpc>
        <a:spcBef>
          <a:spcPct val="0"/>
        </a:spcBef>
        <a:buNone/>
        <a:defRPr sz="2800" b="1" i="1" u="none" kern="1200">
          <a:solidFill>
            <a:schemeClr val="bg1"/>
          </a:solidFill>
          <a:effectLst>
            <a:outerShdw blurRad="38100" dist="38100" dir="2700000" algn="tl">
              <a:srgbClr val="000000">
                <a:alpha val="43137"/>
              </a:srgbClr>
            </a:outerShdw>
          </a:effectLst>
          <a:latin typeface="Arial"/>
          <a:ea typeface="+mj-ea"/>
          <a:cs typeface="Arial"/>
        </a:defRPr>
      </a:lvl1pPr>
    </p:titleStyle>
    <p:body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914400"/>
          </a:xfrm>
          <a:prstGeom prst="rect">
            <a:avLst/>
          </a:prstGeom>
        </p:spPr>
      </p:pic>
      <p:sp>
        <p:nvSpPr>
          <p:cNvPr id="2" name="Title Placeholder 1"/>
          <p:cNvSpPr>
            <a:spLocks noGrp="1"/>
          </p:cNvSpPr>
          <p:nvPr>
            <p:ph type="title"/>
          </p:nvPr>
        </p:nvSpPr>
        <p:spPr>
          <a:xfrm>
            <a:off x="241200" y="71739"/>
            <a:ext cx="8766000" cy="803443"/>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6" descr="apl_small_shield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51624" y="6460067"/>
            <a:ext cx="361925" cy="370474"/>
          </a:xfrm>
          <a:prstGeom prst="rect">
            <a:avLst/>
          </a:prstGeom>
        </p:spPr>
      </p:pic>
      <p:cxnSp>
        <p:nvCxnSpPr>
          <p:cNvPr id="9" name="Straight Connector 8"/>
          <p:cNvCxnSpPr/>
          <p:nvPr/>
        </p:nvCxnSpPr>
        <p:spPr>
          <a:xfrm>
            <a:off x="168274" y="6635750"/>
            <a:ext cx="8474076" cy="0"/>
          </a:xfrm>
          <a:prstGeom prst="line">
            <a:avLst/>
          </a:prstGeom>
          <a:ln>
            <a:solidFill>
              <a:schemeClr val="tx2"/>
            </a:solidFill>
            <a:tailEnd type="none" w="med" len="lg"/>
          </a:ln>
        </p:spPr>
        <p:style>
          <a:lnRef idx="1">
            <a:schemeClr val="dk1"/>
          </a:lnRef>
          <a:fillRef idx="0">
            <a:schemeClr val="dk1"/>
          </a:fillRef>
          <a:effectRef idx="0">
            <a:schemeClr val="dk1"/>
          </a:effectRef>
          <a:fontRef idx="minor">
            <a:schemeClr val="tx1"/>
          </a:fontRef>
        </p:style>
      </p:cxnSp>
      <p:sp>
        <p:nvSpPr>
          <p:cNvPr id="16" name="Text Box 24"/>
          <p:cNvSpPr txBox="1">
            <a:spLocks noChangeArrowheads="1"/>
          </p:cNvSpPr>
          <p:nvPr/>
        </p:nvSpPr>
        <p:spPr bwMode="auto">
          <a:xfrm>
            <a:off x="79060" y="6636866"/>
            <a:ext cx="312906" cy="215444"/>
          </a:xfrm>
          <a:prstGeom prst="rect">
            <a:avLst/>
          </a:prstGeom>
          <a:noFill/>
          <a:ln w="9525">
            <a:noFill/>
            <a:miter lim="800000"/>
            <a:headEnd/>
            <a:tailEnd/>
          </a:ln>
          <a:effectLst/>
        </p:spPr>
        <p:txBody>
          <a:bodyPr wrap="none">
            <a:spAutoFit/>
          </a:bodyPr>
          <a:lstStyle/>
          <a:p>
            <a:pPr>
              <a:defRPr/>
            </a:pPr>
            <a:fld id="{3D10290D-4606-4C02-B498-50EFD41AC8B6}" type="slidenum">
              <a:rPr lang="en-US" sz="800" kern="0">
                <a:solidFill>
                  <a:prstClr val="black">
                    <a:alpha val="60000"/>
                  </a:prstClr>
                </a:solidFill>
              </a:rPr>
              <a:pPr>
                <a:defRPr/>
              </a:pPr>
              <a:t>‹#›</a:t>
            </a:fld>
            <a:endParaRPr lang="en-US" sz="800" kern="0" dirty="0">
              <a:solidFill>
                <a:prstClr val="black">
                  <a:alpha val="60000"/>
                </a:prstClr>
              </a:solidFill>
            </a:endParaRPr>
          </a:p>
        </p:txBody>
      </p:sp>
      <p:sp>
        <p:nvSpPr>
          <p:cNvPr id="17" name="Text Placeholder 2"/>
          <p:cNvSpPr>
            <a:spLocks noGrp="1"/>
          </p:cNvSpPr>
          <p:nvPr>
            <p:ph type="body" idx="1"/>
          </p:nvPr>
        </p:nvSpPr>
        <p:spPr>
          <a:xfrm>
            <a:off x="457200" y="1126399"/>
            <a:ext cx="82296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679650"/>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800" b="1" i="1" u="none" kern="1200">
          <a:solidFill>
            <a:schemeClr val="bg1"/>
          </a:solidFill>
          <a:effectLst>
            <a:outerShdw blurRad="38100" dist="38100" dir="2700000" algn="tl">
              <a:srgbClr val="000000">
                <a:alpha val="43137"/>
              </a:srgbClr>
            </a:outerShdw>
          </a:effectLst>
          <a:latin typeface="Arial"/>
          <a:ea typeface="+mj-ea"/>
          <a:cs typeface="Arial"/>
        </a:defRPr>
      </a:lvl1pPr>
    </p:titleStyle>
    <p:body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0" y="0"/>
            <a:ext cx="9144000" cy="914400"/>
          </a:xfrm>
          <a:prstGeom prst="rect">
            <a:avLst/>
          </a:prstGeom>
        </p:spPr>
      </p:pic>
      <p:sp>
        <p:nvSpPr>
          <p:cNvPr id="2" name="Title Placeholder 1"/>
          <p:cNvSpPr>
            <a:spLocks noGrp="1"/>
          </p:cNvSpPr>
          <p:nvPr>
            <p:ph type="title"/>
          </p:nvPr>
        </p:nvSpPr>
        <p:spPr>
          <a:xfrm>
            <a:off x="241200" y="71739"/>
            <a:ext cx="8766000" cy="803443"/>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pic>
        <p:nvPicPr>
          <p:cNvPr id="7" name="Picture 6" descr="apl_small_shield_blue.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651624" y="6460067"/>
            <a:ext cx="361925" cy="370474"/>
          </a:xfrm>
          <a:prstGeom prst="rect">
            <a:avLst/>
          </a:prstGeom>
        </p:spPr>
      </p:pic>
      <p:cxnSp>
        <p:nvCxnSpPr>
          <p:cNvPr id="9" name="Straight Connector 8"/>
          <p:cNvCxnSpPr/>
          <p:nvPr/>
        </p:nvCxnSpPr>
        <p:spPr>
          <a:xfrm>
            <a:off x="168274" y="6635750"/>
            <a:ext cx="8474076" cy="0"/>
          </a:xfrm>
          <a:prstGeom prst="line">
            <a:avLst/>
          </a:prstGeom>
          <a:ln>
            <a:solidFill>
              <a:schemeClr val="tx2"/>
            </a:solidFill>
            <a:tailEnd type="none" w="med" len="lg"/>
          </a:ln>
        </p:spPr>
        <p:style>
          <a:lnRef idx="1">
            <a:schemeClr val="dk1"/>
          </a:lnRef>
          <a:fillRef idx="0">
            <a:schemeClr val="dk1"/>
          </a:fillRef>
          <a:effectRef idx="0">
            <a:schemeClr val="dk1"/>
          </a:effectRef>
          <a:fontRef idx="minor">
            <a:schemeClr val="tx1"/>
          </a:fontRef>
        </p:style>
      </p:cxnSp>
      <p:sp>
        <p:nvSpPr>
          <p:cNvPr id="16" name="Text Box 24"/>
          <p:cNvSpPr txBox="1">
            <a:spLocks noChangeArrowheads="1"/>
          </p:cNvSpPr>
          <p:nvPr/>
        </p:nvSpPr>
        <p:spPr bwMode="auto">
          <a:xfrm>
            <a:off x="79060" y="6636866"/>
            <a:ext cx="312906" cy="215444"/>
          </a:xfrm>
          <a:prstGeom prst="rect">
            <a:avLst/>
          </a:prstGeom>
          <a:noFill/>
          <a:ln w="9525">
            <a:noFill/>
            <a:miter lim="800000"/>
            <a:headEnd/>
            <a:tailEnd/>
          </a:ln>
          <a:effectLst/>
        </p:spPr>
        <p:txBody>
          <a:bodyPr wrap="none">
            <a:spAutoFit/>
          </a:bodyPr>
          <a:lstStyle/>
          <a:p>
            <a:pPr>
              <a:defRPr/>
            </a:pPr>
            <a:fld id="{3D10290D-4606-4C02-B498-50EFD41AC8B6}" type="slidenum">
              <a:rPr lang="en-US" sz="800" kern="0">
                <a:solidFill>
                  <a:prstClr val="black">
                    <a:alpha val="60000"/>
                  </a:prstClr>
                </a:solidFill>
              </a:rPr>
              <a:pPr>
                <a:defRPr/>
              </a:pPr>
              <a:t>‹#›</a:t>
            </a:fld>
            <a:endParaRPr lang="en-US" sz="800" kern="0" dirty="0">
              <a:solidFill>
                <a:prstClr val="black">
                  <a:alpha val="60000"/>
                </a:prstClr>
              </a:solidFill>
            </a:endParaRPr>
          </a:p>
        </p:txBody>
      </p:sp>
      <p:sp>
        <p:nvSpPr>
          <p:cNvPr id="17" name="Text Placeholder 2"/>
          <p:cNvSpPr>
            <a:spLocks noGrp="1"/>
          </p:cNvSpPr>
          <p:nvPr>
            <p:ph type="body" idx="1"/>
          </p:nvPr>
        </p:nvSpPr>
        <p:spPr>
          <a:xfrm>
            <a:off x="457200" y="1126399"/>
            <a:ext cx="8229600" cy="5257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43528656"/>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Lst>
  <p:timing>
    <p:tnLst>
      <p:par>
        <p:cTn id="1" dur="indefinite" restart="never" nodeType="tmRoot"/>
      </p:par>
    </p:tnLst>
  </p:timing>
  <p:hf sldNum="0" hdr="0" dt="0"/>
  <p:txStyles>
    <p:titleStyle>
      <a:lvl1pPr algn="l" defTabSz="457200" rtl="0" eaLnBrk="1" latinLnBrk="0" hangingPunct="1">
        <a:lnSpc>
          <a:spcPct val="90000"/>
        </a:lnSpc>
        <a:spcBef>
          <a:spcPct val="0"/>
        </a:spcBef>
        <a:buNone/>
        <a:defRPr sz="2800" b="1" i="1" u="none" kern="1200">
          <a:solidFill>
            <a:schemeClr val="bg1"/>
          </a:solidFill>
          <a:effectLst>
            <a:outerShdw blurRad="38100" dist="38100" dir="2700000" algn="tl">
              <a:srgbClr val="000000">
                <a:alpha val="43137"/>
              </a:srgbClr>
            </a:outerShdw>
          </a:effectLst>
          <a:latin typeface="Arial"/>
          <a:ea typeface="+mj-ea"/>
          <a:cs typeface="Arial"/>
        </a:defRPr>
      </a:lvl1pPr>
    </p:titleStyle>
    <p:bodyStyle>
      <a:lvl1pPr marL="230188" indent="-230188" algn="l" defTabSz="457200" rtl="0" eaLnBrk="1" latinLnBrk="0" hangingPunct="1">
        <a:lnSpc>
          <a:spcPct val="100000"/>
        </a:lnSpc>
        <a:spcBef>
          <a:spcPts val="300"/>
        </a:spcBef>
        <a:spcAft>
          <a:spcPts val="300"/>
        </a:spcAft>
        <a:buClrTx/>
        <a:buFont typeface="Wingdings" charset="2"/>
        <a:buChar char="§"/>
        <a:defRPr sz="2000" b="1" kern="1200">
          <a:solidFill>
            <a:srgbClr val="0A237A"/>
          </a:solidFill>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D426D4-0365-49AC-8724-F86B6EB99517}" type="datetimeFigureOut">
              <a:rPr lang="en-US" smtClean="0">
                <a:solidFill>
                  <a:prstClr val="black">
                    <a:tint val="75000"/>
                  </a:prstClr>
                </a:solidFill>
              </a:rPr>
              <a:pPr/>
              <a:t>8/31/2015</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03060-E01C-46B6-B914-16B7DAA5985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605201"/>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microsoft.com/office/2007/relationships/hdphoto" Target="../media/hdphoto6.wdp"/><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microsoft.com/office/2007/relationships/hdphoto" Target="../media/hdphoto5.wdp"/></Relationships>
</file>

<file path=ppt/slides/_rels/slide1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3.pn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7.png"/><Relationship Id="rId3" Type="http://schemas.openxmlformats.org/officeDocument/2006/relationships/image" Target="../media/image36.png"/><Relationship Id="rId7" Type="http://schemas.openxmlformats.org/officeDocument/2006/relationships/image" Target="../media/image39.png"/><Relationship Id="rId12" Type="http://schemas.openxmlformats.org/officeDocument/2006/relationships/image" Target="../media/image43.png"/><Relationship Id="rId17" Type="http://schemas.openxmlformats.org/officeDocument/2006/relationships/image" Target="../media/image46.png"/><Relationship Id="rId2" Type="http://schemas.openxmlformats.org/officeDocument/2006/relationships/image" Target="../media/image35.jpeg"/><Relationship Id="rId16" Type="http://schemas.microsoft.com/office/2007/relationships/hdphoto" Target="../media/hdphoto11.wdp"/><Relationship Id="rId1" Type="http://schemas.openxmlformats.org/officeDocument/2006/relationships/slideLayout" Target="../slideLayouts/slideLayout2.xml"/><Relationship Id="rId6" Type="http://schemas.microsoft.com/office/2007/relationships/hdphoto" Target="../media/hdphoto8.wdp"/><Relationship Id="rId11" Type="http://schemas.microsoft.com/office/2007/relationships/hdphoto" Target="../media/hdphoto9.wdp"/><Relationship Id="rId5" Type="http://schemas.openxmlformats.org/officeDocument/2006/relationships/image" Target="../media/image38.png"/><Relationship Id="rId15" Type="http://schemas.openxmlformats.org/officeDocument/2006/relationships/image" Target="../media/image45.png"/><Relationship Id="rId10" Type="http://schemas.openxmlformats.org/officeDocument/2006/relationships/image" Target="../media/image42.png"/><Relationship Id="rId19" Type="http://schemas.microsoft.com/office/2007/relationships/hdphoto" Target="../media/hdphoto12.wdp"/><Relationship Id="rId4" Type="http://schemas.openxmlformats.org/officeDocument/2006/relationships/image" Target="../media/image37.png"/><Relationship Id="rId9" Type="http://schemas.openxmlformats.org/officeDocument/2006/relationships/image" Target="../media/image41.png"/><Relationship Id="rId14" Type="http://schemas.microsoft.com/office/2007/relationships/hdphoto" Target="../media/hdphoto10.wdp"/></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14.wdp"/><Relationship Id="rId5" Type="http://schemas.openxmlformats.org/officeDocument/2006/relationships/image" Target="../media/image53.png"/><Relationship Id="rId4" Type="http://schemas.microsoft.com/office/2007/relationships/hdphoto" Target="../media/hdphoto1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microsoft.com/office/2007/relationships/hdphoto" Target="../media/hdphoto15.wdp"/></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70.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gif"/><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microsoft.com/office/2007/relationships/hdphoto" Target="../media/hdphoto1.wdp"/><Relationship Id="rId11" Type="http://schemas.openxmlformats.org/officeDocument/2006/relationships/image" Target="../media/image16.jpeg"/><Relationship Id="rId5" Type="http://schemas.openxmlformats.org/officeDocument/2006/relationships/image" Target="../media/image11.png"/><Relationship Id="rId10" Type="http://schemas.openxmlformats.org/officeDocument/2006/relationships/image" Target="../media/image15.jpeg"/><Relationship Id="rId4" Type="http://schemas.openxmlformats.org/officeDocument/2006/relationships/image" Target="../media/image10.jpe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8.xml"/><Relationship Id="rId5" Type="http://schemas.openxmlformats.org/officeDocument/2006/relationships/image" Target="../media/image74.gif"/><Relationship Id="rId4" Type="http://schemas.microsoft.com/office/2007/relationships/hdphoto" Target="../media/hdphoto16.wdp"/></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8.xml"/><Relationship Id="rId4" Type="http://schemas.microsoft.com/office/2007/relationships/hdphoto" Target="../media/hdphoto17.wdp"/></Relationships>
</file>

<file path=ppt/slides/_rels/slide4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jpeg"/><Relationship Id="rId1" Type="http://schemas.openxmlformats.org/officeDocument/2006/relationships/slideLayout" Target="../slideLayouts/slideLayout8.xml"/><Relationship Id="rId6" Type="http://schemas.microsoft.com/office/2007/relationships/hdphoto" Target="../media/hdphoto18.wdp"/><Relationship Id="rId5" Type="http://schemas.openxmlformats.org/officeDocument/2006/relationships/image" Target="../media/image80.png"/><Relationship Id="rId4" Type="http://schemas.openxmlformats.org/officeDocument/2006/relationships/image" Target="../media/image79.jpeg"/></Relationships>
</file>

<file path=ppt/slides/_rels/slide45.xml.rels><?xml version="1.0" encoding="UTF-8" standalone="yes"?>
<Relationships xmlns="http://schemas.openxmlformats.org/package/2006/relationships"><Relationship Id="rId8" Type="http://schemas.microsoft.com/office/2007/relationships/hdphoto" Target="../media/hdphoto20.wdp"/><Relationship Id="rId3" Type="http://schemas.microsoft.com/office/2007/relationships/hdphoto" Target="../media/hdphoto19.wdp"/><Relationship Id="rId7"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5.png"/><Relationship Id="rId11" Type="http://schemas.openxmlformats.org/officeDocument/2006/relationships/image" Target="../media/image81.png"/><Relationship Id="rId5" Type="http://schemas.openxmlformats.org/officeDocument/2006/relationships/image" Target="../media/image74.gif"/><Relationship Id="rId10" Type="http://schemas.microsoft.com/office/2007/relationships/hdphoto" Target="../media/hdphoto21.wdp"/><Relationship Id="rId4" Type="http://schemas.openxmlformats.org/officeDocument/2006/relationships/image" Target="../media/image84.gif"/><Relationship Id="rId9" Type="http://schemas.openxmlformats.org/officeDocument/2006/relationships/image" Target="../media/image87.png"/></Relationships>
</file>

<file path=ppt/slides/_rels/slide4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4.gif"/><Relationship Id="rId7" Type="http://schemas.microsoft.com/office/2007/relationships/hdphoto" Target="../media/hdphoto23.wdp"/><Relationship Id="rId2" Type="http://schemas.openxmlformats.org/officeDocument/2006/relationships/image" Target="../media/image85.png"/><Relationship Id="rId1" Type="http://schemas.openxmlformats.org/officeDocument/2006/relationships/slideLayout" Target="../slideLayouts/slideLayout8.xml"/><Relationship Id="rId6" Type="http://schemas.openxmlformats.org/officeDocument/2006/relationships/image" Target="../media/image89.png"/><Relationship Id="rId5" Type="http://schemas.microsoft.com/office/2007/relationships/hdphoto" Target="../media/hdphoto22.wdp"/><Relationship Id="rId4" Type="http://schemas.openxmlformats.org/officeDocument/2006/relationships/image" Target="../media/image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0.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3.wdp"/><Relationship Id="rId2" Type="http://schemas.openxmlformats.org/officeDocument/2006/relationships/notesSlide" Target="../notesSlides/notesSlide3.xml"/><Relationship Id="rId16" Type="http://schemas.openxmlformats.org/officeDocument/2006/relationships/image" Target="../media/image23.gif"/><Relationship Id="rId1" Type="http://schemas.openxmlformats.org/officeDocument/2006/relationships/slideLayout" Target="../slideLayouts/slideLayout14.xml"/><Relationship Id="rId6" Type="http://schemas.openxmlformats.org/officeDocument/2006/relationships/diagramColors" Target="../diagrams/colors1.xml"/><Relationship Id="rId11" Type="http://schemas.openxmlformats.org/officeDocument/2006/relationships/image" Target="../media/image19.png"/><Relationship Id="rId5" Type="http://schemas.openxmlformats.org/officeDocument/2006/relationships/diagramQuickStyle" Target="../diagrams/quickStyle1.xml"/><Relationship Id="rId15" Type="http://schemas.openxmlformats.org/officeDocument/2006/relationships/image" Target="../media/image22.gif"/><Relationship Id="rId10" Type="http://schemas.openxmlformats.org/officeDocument/2006/relationships/image" Target="../media/image18.jpeg"/><Relationship Id="rId4" Type="http://schemas.openxmlformats.org/officeDocument/2006/relationships/diagramLayout" Target="../diagrams/layout1.xml"/><Relationship Id="rId9" Type="http://schemas.microsoft.com/office/2007/relationships/hdphoto" Target="../media/hdphoto2.wdp"/><Relationship Id="rId14" Type="http://schemas.openxmlformats.org/officeDocument/2006/relationships/image" Target="../media/image21.png"/></Relationships>
</file>

<file path=ppt/slides/_rels/slide50.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microsoft.com/office/2007/relationships/hdphoto" Target="../media/hdphoto15.wdp"/></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371509" y="1143000"/>
            <a:ext cx="7772491" cy="1142693"/>
          </a:xfrm>
        </p:spPr>
        <p:txBody>
          <a:bodyPr/>
          <a:lstStyle/>
          <a:p>
            <a:r>
              <a:rPr lang="en-US" i="0" dirty="0" smtClean="0"/>
              <a:t>JHU/APL Adaptability</a:t>
            </a:r>
            <a:br>
              <a:rPr lang="en-US" i="0" dirty="0" smtClean="0"/>
            </a:br>
            <a:r>
              <a:rPr lang="en-US" i="0" dirty="0" smtClean="0"/>
              <a:t>Technical Review</a:t>
            </a:r>
            <a:endParaRPr lang="en-US" i="0" dirty="0"/>
          </a:p>
        </p:txBody>
      </p:sp>
      <p:sp>
        <p:nvSpPr>
          <p:cNvPr id="5" name="Subtitle 4"/>
          <p:cNvSpPr>
            <a:spLocks noGrp="1"/>
          </p:cNvSpPr>
          <p:nvPr>
            <p:ph type="subTitle" idx="1"/>
          </p:nvPr>
        </p:nvSpPr>
        <p:spPr>
          <a:xfrm>
            <a:off x="1371509" y="2438400"/>
            <a:ext cx="7772492" cy="1600200"/>
          </a:xfrm>
        </p:spPr>
        <p:txBody>
          <a:bodyPr>
            <a:normAutofit fontScale="92500" lnSpcReduction="10000"/>
          </a:bodyPr>
          <a:lstStyle/>
          <a:p>
            <a:r>
              <a:rPr lang="en-US" i="0" dirty="0" smtClean="0">
                <a:solidFill>
                  <a:srgbClr val="000090"/>
                </a:solidFill>
              </a:rPr>
              <a:t>6/11/15</a:t>
            </a:r>
          </a:p>
          <a:p>
            <a:endParaRPr lang="en-US" i="0" dirty="0" smtClean="0">
              <a:solidFill>
                <a:srgbClr val="000090"/>
              </a:solidFill>
            </a:endParaRPr>
          </a:p>
          <a:p>
            <a:r>
              <a:rPr lang="en-US" i="0" dirty="0" smtClean="0">
                <a:solidFill>
                  <a:srgbClr val="000090"/>
                </a:solidFill>
              </a:rPr>
              <a:t>Joe Kelleher, </a:t>
            </a:r>
            <a:r>
              <a:rPr lang="en-US" i="0" dirty="0" err="1" smtClean="0">
                <a:solidFill>
                  <a:srgbClr val="000090"/>
                </a:solidFill>
              </a:rPr>
              <a:t>PjM</a:t>
            </a:r>
            <a:endParaRPr lang="en-US" i="0" dirty="0" smtClean="0">
              <a:solidFill>
                <a:srgbClr val="000090"/>
              </a:solidFill>
            </a:endParaRPr>
          </a:p>
          <a:p>
            <a:r>
              <a:rPr lang="en-US" i="0" dirty="0" smtClean="0">
                <a:solidFill>
                  <a:srgbClr val="000090"/>
                </a:solidFill>
              </a:rPr>
              <a:t>Amy J. </a:t>
            </a:r>
            <a:r>
              <a:rPr lang="en-US" i="0" dirty="0">
                <a:solidFill>
                  <a:srgbClr val="000090"/>
                </a:solidFill>
              </a:rPr>
              <a:t>H</a:t>
            </a:r>
            <a:r>
              <a:rPr lang="en-US" i="0" dirty="0" smtClean="0">
                <a:solidFill>
                  <a:srgbClr val="000090"/>
                </a:solidFill>
              </a:rPr>
              <a:t>aufler, Ph.D., </a:t>
            </a:r>
            <a:r>
              <a:rPr lang="en-US" i="0" dirty="0" err="1">
                <a:solidFill>
                  <a:srgbClr val="000090"/>
                </a:solidFill>
              </a:rPr>
              <a:t>T</a:t>
            </a:r>
            <a:r>
              <a:rPr lang="en-US" i="0" dirty="0" err="1" smtClean="0">
                <a:solidFill>
                  <a:srgbClr val="000090"/>
                </a:solidFill>
              </a:rPr>
              <a:t>echLead</a:t>
            </a:r>
            <a:endParaRPr lang="en-US" i="0" dirty="0">
              <a:solidFill>
                <a:srgbClr val="000090"/>
              </a:solidFill>
            </a:endParaRPr>
          </a:p>
        </p:txBody>
      </p:sp>
      <p:sp>
        <p:nvSpPr>
          <p:cNvPr id="6" name="Text Placeholder 5"/>
          <p:cNvSpPr>
            <a:spLocks noGrp="1"/>
          </p:cNvSpPr>
          <p:nvPr>
            <p:ph type="body" sz="quarter" idx="10"/>
          </p:nvPr>
        </p:nvSpPr>
        <p:spPr>
          <a:xfrm>
            <a:off x="1591735" y="3733800"/>
            <a:ext cx="2294466" cy="2915554"/>
          </a:xfrm>
          <a:effectLst/>
        </p:spPr>
        <p:txBody>
          <a:bodyPr>
            <a:normAutofit/>
          </a:bodyPr>
          <a:lstStyle/>
          <a:p>
            <a:r>
              <a:rPr lang="en-US" dirty="0" smtClean="0">
                <a:solidFill>
                  <a:srgbClr val="000090"/>
                </a:solidFill>
              </a:rPr>
              <a:t>Project Team: </a:t>
            </a:r>
          </a:p>
          <a:p>
            <a:r>
              <a:rPr lang="en-US" dirty="0" smtClean="0">
                <a:solidFill>
                  <a:srgbClr val="000090"/>
                </a:solidFill>
              </a:rPr>
              <a:t>James </a:t>
            </a:r>
            <a:r>
              <a:rPr lang="en-US" dirty="0" err="1">
                <a:solidFill>
                  <a:srgbClr val="000090"/>
                </a:solidFill>
              </a:rPr>
              <a:t>Gavrilis</a:t>
            </a:r>
            <a:endParaRPr lang="en-US" dirty="0">
              <a:solidFill>
                <a:srgbClr val="000090"/>
              </a:solidFill>
            </a:endParaRPr>
          </a:p>
          <a:p>
            <a:r>
              <a:rPr lang="en-US" dirty="0" smtClean="0">
                <a:solidFill>
                  <a:srgbClr val="000090"/>
                </a:solidFill>
              </a:rPr>
              <a:t>Collin </a:t>
            </a:r>
            <a:r>
              <a:rPr lang="en-US" dirty="0">
                <a:solidFill>
                  <a:srgbClr val="000090"/>
                </a:solidFill>
              </a:rPr>
              <a:t>Kaufman</a:t>
            </a:r>
          </a:p>
          <a:p>
            <a:r>
              <a:rPr lang="en-US" dirty="0" smtClean="0">
                <a:solidFill>
                  <a:srgbClr val="000090"/>
                </a:solidFill>
              </a:rPr>
              <a:t>Mary </a:t>
            </a:r>
            <a:r>
              <a:rPr lang="en-US" dirty="0" err="1" smtClean="0">
                <a:solidFill>
                  <a:srgbClr val="000090"/>
                </a:solidFill>
              </a:rPr>
              <a:t>Luongo</a:t>
            </a:r>
            <a:endParaRPr lang="en-US" dirty="0" smtClean="0">
              <a:solidFill>
                <a:srgbClr val="000090"/>
              </a:solidFill>
            </a:endParaRPr>
          </a:p>
          <a:p>
            <a:r>
              <a:rPr lang="en-US" dirty="0" smtClean="0">
                <a:solidFill>
                  <a:srgbClr val="000090"/>
                </a:solidFill>
              </a:rPr>
              <a:t>Theodore </a:t>
            </a:r>
            <a:r>
              <a:rPr lang="en-US" dirty="0" err="1" smtClean="0">
                <a:solidFill>
                  <a:srgbClr val="000090"/>
                </a:solidFill>
              </a:rPr>
              <a:t>Plettner</a:t>
            </a:r>
            <a:endParaRPr lang="en-US" dirty="0" smtClean="0">
              <a:solidFill>
                <a:srgbClr val="000090"/>
              </a:solidFill>
            </a:endParaRPr>
          </a:p>
        </p:txBody>
      </p:sp>
      <p:sp>
        <p:nvSpPr>
          <p:cNvPr id="7" name="Text Placeholder 5"/>
          <p:cNvSpPr txBox="1">
            <a:spLocks/>
          </p:cNvSpPr>
          <p:nvPr/>
        </p:nvSpPr>
        <p:spPr>
          <a:xfrm>
            <a:off x="3810000" y="3409046"/>
            <a:ext cx="4495195" cy="2915554"/>
          </a:xfrm>
          <a:prstGeom prst="rect">
            <a:avLst/>
          </a:prstGeom>
          <a:effectLst/>
        </p:spPr>
        <p:txBody>
          <a:bodyPr vert="horz" lIns="91440" tIns="45720" rIns="91440" bIns="45720" rtlCol="0" anchor="b" anchorCtr="0">
            <a:normAutofit/>
          </a:bodyPr>
          <a:lstStyle>
            <a:lvl1pPr marL="0" indent="0" algn="l" defTabSz="457200" rtl="0" eaLnBrk="1" latinLnBrk="0" hangingPunct="1">
              <a:lnSpc>
                <a:spcPct val="100000"/>
              </a:lnSpc>
              <a:spcBef>
                <a:spcPts val="300"/>
              </a:spcBef>
              <a:spcAft>
                <a:spcPts val="300"/>
              </a:spcAft>
              <a:buClrTx/>
              <a:buFont typeface="Wingdings" charset="2"/>
              <a:buNone/>
              <a:defRPr sz="1800" b="1" i="1" kern="1200" baseline="0">
                <a:solidFill>
                  <a:srgbClr val="0A237A"/>
                </a:solidFill>
                <a:effectLst>
                  <a:outerShdw blurRad="38100" dist="38100" dir="2700000" algn="tl">
                    <a:srgbClr val="000000">
                      <a:alpha val="43137"/>
                    </a:srgbClr>
                  </a:outerShdw>
                </a:effectLst>
                <a:latin typeface="+mn-lt"/>
                <a:ea typeface="+mn-ea"/>
                <a:cs typeface="+mn-cs"/>
              </a:defRPr>
            </a:lvl1pPr>
            <a:lvl2pPr marL="627063" indent="-228600" algn="l" defTabSz="457200" rtl="0" eaLnBrk="1" latinLnBrk="0" hangingPunct="1">
              <a:lnSpc>
                <a:spcPct val="100000"/>
              </a:lnSpc>
              <a:spcBef>
                <a:spcPts val="300"/>
              </a:spcBef>
              <a:spcAft>
                <a:spcPts val="300"/>
              </a:spcAft>
              <a:buClrTx/>
              <a:buSzPct val="75000"/>
              <a:buFont typeface="Wingdings" charset="2"/>
              <a:buChar char="Ø"/>
              <a:defRPr sz="1800" b="1" kern="1200">
                <a:solidFill>
                  <a:schemeClr val="tx1"/>
                </a:solidFill>
                <a:latin typeface="+mn-lt"/>
                <a:ea typeface="+mn-ea"/>
                <a:cs typeface="+mn-cs"/>
              </a:defRPr>
            </a:lvl2pPr>
            <a:lvl3pPr marL="1033463" indent="-228600" algn="l" defTabSz="457200" rtl="0" eaLnBrk="1" latinLnBrk="0" hangingPunct="1">
              <a:lnSpc>
                <a:spcPct val="100000"/>
              </a:lnSpc>
              <a:spcBef>
                <a:spcPts val="300"/>
              </a:spcBef>
              <a:spcAft>
                <a:spcPts val="300"/>
              </a:spcAft>
              <a:buClrTx/>
              <a:buFont typeface="Lucida Grande"/>
              <a:buChar char="–"/>
              <a:defRPr sz="1600" b="1" kern="1200">
                <a:solidFill>
                  <a:schemeClr val="tx1"/>
                </a:solidFill>
                <a:latin typeface="+mn-lt"/>
                <a:ea typeface="+mn-ea"/>
                <a:cs typeface="+mn-cs"/>
              </a:defRPr>
            </a:lvl3pPr>
            <a:lvl4pPr marL="1430338" indent="-228600" algn="l" defTabSz="457200" rtl="0" eaLnBrk="1" latinLnBrk="0" hangingPunct="1">
              <a:lnSpc>
                <a:spcPct val="100000"/>
              </a:lnSpc>
              <a:spcBef>
                <a:spcPts val="300"/>
              </a:spcBef>
              <a:spcAft>
                <a:spcPts val="300"/>
              </a:spcAft>
              <a:buClrTx/>
              <a:buFont typeface="Arial"/>
              <a:buChar char="•"/>
              <a:defRPr sz="1600" b="1" kern="1200">
                <a:solidFill>
                  <a:schemeClr val="tx1"/>
                </a:solidFill>
                <a:latin typeface="+mn-lt"/>
                <a:ea typeface="+mn-ea"/>
                <a:cs typeface="+mn-cs"/>
              </a:defRPr>
            </a:lvl4pPr>
            <a:lvl5pPr marL="1828800" indent="-228600" algn="l" defTabSz="457200" rtl="0" eaLnBrk="1" latinLnBrk="0" hangingPunct="1">
              <a:lnSpc>
                <a:spcPct val="100000"/>
              </a:lnSpc>
              <a:spcBef>
                <a:spcPts val="300"/>
              </a:spcBef>
              <a:spcAft>
                <a:spcPts val="300"/>
              </a:spcAft>
              <a:buClrTx/>
              <a:buSzPct val="75000"/>
              <a:buFont typeface="Wingdings" charset="2"/>
              <a:buChar char="v"/>
              <a:defRPr sz="16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solidFill>
                  <a:srgbClr val="000090"/>
                </a:solidFill>
              </a:rPr>
              <a:t>Kevin Ryan</a:t>
            </a:r>
          </a:p>
          <a:p>
            <a:r>
              <a:rPr lang="en-US" dirty="0" smtClean="0">
                <a:solidFill>
                  <a:srgbClr val="000090"/>
                </a:solidFill>
              </a:rPr>
              <a:t>Felipe </a:t>
            </a:r>
            <a:r>
              <a:rPr lang="en-US" dirty="0" err="1" smtClean="0">
                <a:solidFill>
                  <a:srgbClr val="000090"/>
                </a:solidFill>
              </a:rPr>
              <a:t>Westhelle</a:t>
            </a:r>
            <a:endParaRPr lang="en-US" dirty="0" smtClean="0">
              <a:solidFill>
                <a:srgbClr val="000090"/>
              </a:solidFill>
            </a:endParaRPr>
          </a:p>
          <a:p>
            <a:r>
              <a:rPr lang="en-US" dirty="0" smtClean="0">
                <a:solidFill>
                  <a:srgbClr val="000090"/>
                </a:solidFill>
              </a:rPr>
              <a:t>Mark </a:t>
            </a:r>
            <a:r>
              <a:rPr lang="en-US" dirty="0" err="1" smtClean="0">
                <a:solidFill>
                  <a:srgbClr val="000090"/>
                </a:solidFill>
              </a:rPr>
              <a:t>Weyrick</a:t>
            </a:r>
            <a:endParaRPr lang="en-US" dirty="0">
              <a:solidFill>
                <a:srgbClr val="000090"/>
              </a:solidFill>
            </a:endParaRPr>
          </a:p>
        </p:txBody>
      </p:sp>
    </p:spTree>
    <p:extLst>
      <p:ext uri="{BB962C8B-B14F-4D97-AF65-F5344CB8AC3E}">
        <p14:creationId xmlns:p14="http://schemas.microsoft.com/office/powerpoint/2010/main" val="1087169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Brace 18"/>
          <p:cNvSpPr/>
          <p:nvPr/>
        </p:nvSpPr>
        <p:spPr>
          <a:xfrm rot="5400000">
            <a:off x="5684103" y="3292862"/>
            <a:ext cx="481898" cy="4213578"/>
          </a:xfrm>
          <a:prstGeom prst="rightBrace">
            <a:avLst/>
          </a:prstGeom>
          <a:ln>
            <a:tailEnd type="none" w="med" len="lg"/>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solidFill>
                <a:prstClr val="black"/>
              </a:solidFill>
            </a:endParaRPr>
          </a:p>
        </p:txBody>
      </p:sp>
      <p:sp>
        <p:nvSpPr>
          <p:cNvPr id="6" name="Rounded Rectangle 5"/>
          <p:cNvSpPr/>
          <p:nvPr/>
        </p:nvSpPr>
        <p:spPr>
          <a:xfrm>
            <a:off x="234043" y="2286000"/>
            <a:ext cx="8773392" cy="90351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b="1" dirty="0">
                <a:solidFill>
                  <a:prstClr val="black"/>
                </a:solidFill>
              </a:rPr>
              <a:t>Phase 2: </a:t>
            </a:r>
            <a:r>
              <a:rPr lang="en-US" dirty="0">
                <a:solidFill>
                  <a:prstClr val="black"/>
                </a:solidFill>
              </a:rPr>
              <a:t>Execute a pilot study (n = 15-20) informed by the study of the state of the practice and recommendations from Phase 1. </a:t>
            </a:r>
          </a:p>
        </p:txBody>
      </p:sp>
      <p:sp>
        <p:nvSpPr>
          <p:cNvPr id="7" name="Down Arrow 6"/>
          <p:cNvSpPr/>
          <p:nvPr/>
        </p:nvSpPr>
        <p:spPr>
          <a:xfrm>
            <a:off x="32657" y="1407226"/>
            <a:ext cx="533400" cy="988868"/>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p:txBody>
          <a:bodyPr/>
          <a:lstStyle/>
          <a:p>
            <a:r>
              <a:rPr lang="en-US" dirty="0" smtClean="0"/>
              <a:t>Phase 2: Introduction and Objectives</a:t>
            </a:r>
            <a:endParaRPr lang="en-US" dirty="0"/>
          </a:p>
        </p:txBody>
      </p:sp>
      <p:sp>
        <p:nvSpPr>
          <p:cNvPr id="4" name="Rounded Rectangle 3"/>
          <p:cNvSpPr/>
          <p:nvPr/>
        </p:nvSpPr>
        <p:spPr>
          <a:xfrm>
            <a:off x="147451" y="935429"/>
            <a:ext cx="8859984" cy="1039091"/>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b="1" dirty="0">
                <a:solidFill>
                  <a:prstClr val="black"/>
                </a:solidFill>
              </a:rPr>
              <a:t>Phase 1: </a:t>
            </a:r>
            <a:r>
              <a:rPr lang="en-US" dirty="0" smtClean="0">
                <a:solidFill>
                  <a:prstClr val="black"/>
                </a:solidFill>
              </a:rPr>
              <a:t>The </a:t>
            </a:r>
            <a:r>
              <a:rPr lang="en-US" dirty="0">
                <a:solidFill>
                  <a:prstClr val="black"/>
                </a:solidFill>
              </a:rPr>
              <a:t>purpose of Phase 1 was to generate a comprehensive review of current program materials, prior assessment efforts/findings, interviews and field observations. </a:t>
            </a:r>
          </a:p>
        </p:txBody>
      </p:sp>
      <p:sp>
        <p:nvSpPr>
          <p:cNvPr id="9" name="Oval 8"/>
          <p:cNvSpPr/>
          <p:nvPr/>
        </p:nvSpPr>
        <p:spPr>
          <a:xfrm>
            <a:off x="6797121" y="4333874"/>
            <a:ext cx="2232379" cy="923926"/>
          </a:xfrm>
          <a:prstGeom prst="ellipse">
            <a:avLst/>
          </a:prstGeom>
          <a:ln/>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b="1" dirty="0">
                <a:solidFill>
                  <a:prstClr val="white"/>
                </a:solidFill>
              </a:rPr>
              <a:t>Understanding </a:t>
            </a:r>
          </a:p>
          <a:p>
            <a:pPr algn="ctr"/>
            <a:r>
              <a:rPr lang="en-US" sz="1400" b="1" dirty="0">
                <a:solidFill>
                  <a:prstClr val="white"/>
                </a:solidFill>
              </a:rPr>
              <a:t>Adaptability</a:t>
            </a:r>
          </a:p>
        </p:txBody>
      </p:sp>
      <p:grpSp>
        <p:nvGrpSpPr>
          <p:cNvPr id="10" name="Group 9"/>
          <p:cNvGrpSpPr/>
          <p:nvPr/>
        </p:nvGrpSpPr>
        <p:grpSpPr>
          <a:xfrm>
            <a:off x="248151" y="4262261"/>
            <a:ext cx="6477000" cy="1051278"/>
            <a:chOff x="76200" y="4743450"/>
            <a:chExt cx="6477000" cy="1051278"/>
          </a:xfrm>
        </p:grpSpPr>
        <p:sp>
          <p:nvSpPr>
            <p:cNvPr id="11" name="Right Arrow 10"/>
            <p:cNvSpPr/>
            <p:nvPr/>
          </p:nvSpPr>
          <p:spPr>
            <a:xfrm>
              <a:off x="76200" y="4743450"/>
              <a:ext cx="6477000" cy="105127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09049" y="4964289"/>
              <a:ext cx="853517" cy="63217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900" b="1" dirty="0" smtClean="0">
                  <a:solidFill>
                    <a:prstClr val="black"/>
                  </a:solidFill>
                </a:rPr>
                <a:t>AWALP 1-8</a:t>
              </a:r>
              <a:endParaRPr lang="en-US" sz="900" b="1" dirty="0">
                <a:solidFill>
                  <a:prstClr val="black"/>
                </a:solidFill>
              </a:endParaRPr>
            </a:p>
          </p:txBody>
        </p:sp>
        <p:sp>
          <p:nvSpPr>
            <p:cNvPr id="13" name="Oval 12"/>
            <p:cNvSpPr/>
            <p:nvPr/>
          </p:nvSpPr>
          <p:spPr>
            <a:xfrm>
              <a:off x="1083731" y="4953000"/>
              <a:ext cx="770467" cy="63217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a:solidFill>
                    <a:prstClr val="black"/>
                  </a:solidFill>
                </a:rPr>
                <a:t>OBTE</a:t>
              </a:r>
            </a:p>
          </p:txBody>
        </p:sp>
        <p:sp>
          <p:nvSpPr>
            <p:cNvPr id="14" name="Oval 13"/>
            <p:cNvSpPr/>
            <p:nvPr/>
          </p:nvSpPr>
          <p:spPr>
            <a:xfrm>
              <a:off x="1885242" y="4953000"/>
              <a:ext cx="914399" cy="63217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a:solidFill>
                    <a:prstClr val="black"/>
                  </a:solidFill>
                </a:rPr>
                <a:t>Roselle</a:t>
              </a:r>
            </a:p>
          </p:txBody>
        </p:sp>
        <p:sp>
          <p:nvSpPr>
            <p:cNvPr id="15" name="Oval 14"/>
            <p:cNvSpPr/>
            <p:nvPr/>
          </p:nvSpPr>
          <p:spPr>
            <a:xfrm>
              <a:off x="2895599" y="4953000"/>
              <a:ext cx="838201" cy="632178"/>
            </a:xfrm>
            <a:prstGeom prst="ellipse">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b="1" dirty="0">
                  <a:solidFill>
                    <a:prstClr val="black"/>
                  </a:solidFill>
                </a:rPr>
                <a:t>RAND</a:t>
              </a:r>
            </a:p>
          </p:txBody>
        </p:sp>
      </p:grpSp>
      <p:sp>
        <p:nvSpPr>
          <p:cNvPr id="16" name="Right Brace 15"/>
          <p:cNvSpPr/>
          <p:nvPr/>
        </p:nvSpPr>
        <p:spPr>
          <a:xfrm rot="5400000">
            <a:off x="1908673" y="3883393"/>
            <a:ext cx="481898" cy="3038126"/>
          </a:xfrm>
          <a:prstGeom prst="rightBrace">
            <a:avLst/>
          </a:prstGeom>
          <a:ln>
            <a:tailEnd type="none" w="med" len="lg"/>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solidFill>
                <a:prstClr val="black"/>
              </a:solidFill>
            </a:endParaRPr>
          </a:p>
        </p:txBody>
      </p:sp>
      <p:sp>
        <p:nvSpPr>
          <p:cNvPr id="17" name="TextBox 16"/>
          <p:cNvSpPr txBox="1"/>
          <p:nvPr/>
        </p:nvSpPr>
        <p:spPr>
          <a:xfrm>
            <a:off x="457200" y="5658928"/>
            <a:ext cx="3211485" cy="830997"/>
          </a:xfrm>
          <a:prstGeom prst="rect">
            <a:avLst/>
          </a:prstGeom>
          <a:noFill/>
        </p:spPr>
        <p:txBody>
          <a:bodyPr wrap="square" rtlCol="0">
            <a:spAutoFit/>
          </a:bodyPr>
          <a:lstStyle/>
          <a:p>
            <a:pPr algn="ctr"/>
            <a:r>
              <a:rPr lang="en-US" sz="1600" b="1" dirty="0">
                <a:solidFill>
                  <a:prstClr val="black"/>
                </a:solidFill>
              </a:rPr>
              <a:t>Self Report and Survey Assessments</a:t>
            </a:r>
          </a:p>
          <a:p>
            <a:pPr algn="ctr"/>
            <a:r>
              <a:rPr lang="en-US" sz="1600" b="1" dirty="0">
                <a:solidFill>
                  <a:prstClr val="black"/>
                </a:solidFill>
              </a:rPr>
              <a:t>(Subjective)</a:t>
            </a:r>
          </a:p>
        </p:txBody>
      </p:sp>
      <p:sp>
        <p:nvSpPr>
          <p:cNvPr id="18" name="Rounded Rectangular Callout 17"/>
          <p:cNvSpPr/>
          <p:nvPr/>
        </p:nvSpPr>
        <p:spPr>
          <a:xfrm>
            <a:off x="687708" y="3590572"/>
            <a:ext cx="2676882" cy="618772"/>
          </a:xfrm>
          <a:prstGeom prst="wedgeRoundRectCallout">
            <a:avLst>
              <a:gd name="adj1" fmla="val -591"/>
              <a:gd name="adj2" fmla="val 77569"/>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solidFill>
                  <a:prstClr val="black"/>
                </a:solidFill>
              </a:rPr>
              <a:t>“I </a:t>
            </a:r>
            <a:r>
              <a:rPr lang="en-US" b="1" i="1" dirty="0">
                <a:solidFill>
                  <a:prstClr val="black"/>
                </a:solidFill>
              </a:rPr>
              <a:t>feel</a:t>
            </a:r>
            <a:r>
              <a:rPr lang="en-US" b="1" dirty="0">
                <a:solidFill>
                  <a:prstClr val="black"/>
                </a:solidFill>
              </a:rPr>
              <a:t> </a:t>
            </a:r>
            <a:r>
              <a:rPr lang="en-US" dirty="0">
                <a:solidFill>
                  <a:prstClr val="black"/>
                </a:solidFill>
              </a:rPr>
              <a:t>more adaptable”</a:t>
            </a:r>
          </a:p>
        </p:txBody>
      </p:sp>
      <p:sp>
        <p:nvSpPr>
          <p:cNvPr id="20" name="TextBox 19"/>
          <p:cNvSpPr txBox="1"/>
          <p:nvPr/>
        </p:nvSpPr>
        <p:spPr>
          <a:xfrm>
            <a:off x="4200882" y="5662846"/>
            <a:ext cx="3211485" cy="584776"/>
          </a:xfrm>
          <a:prstGeom prst="rect">
            <a:avLst/>
          </a:prstGeom>
          <a:noFill/>
        </p:spPr>
        <p:txBody>
          <a:bodyPr wrap="square" rtlCol="0">
            <a:spAutoFit/>
          </a:bodyPr>
          <a:lstStyle/>
          <a:p>
            <a:pPr algn="ctr"/>
            <a:r>
              <a:rPr lang="en-US" sz="1600" b="1" dirty="0">
                <a:solidFill>
                  <a:prstClr val="black"/>
                </a:solidFill>
              </a:rPr>
              <a:t>Testable Quantifiable Metrics</a:t>
            </a:r>
          </a:p>
          <a:p>
            <a:pPr algn="ctr"/>
            <a:r>
              <a:rPr lang="en-US" sz="1600" b="1" dirty="0">
                <a:solidFill>
                  <a:prstClr val="black"/>
                </a:solidFill>
              </a:rPr>
              <a:t>(Objective)</a:t>
            </a:r>
          </a:p>
        </p:txBody>
      </p:sp>
      <p:sp>
        <p:nvSpPr>
          <p:cNvPr id="21" name="Rounded Rectangular Callout 20"/>
          <p:cNvSpPr/>
          <p:nvPr/>
        </p:nvSpPr>
        <p:spPr>
          <a:xfrm>
            <a:off x="3744880" y="3604683"/>
            <a:ext cx="2946403" cy="618772"/>
          </a:xfrm>
          <a:prstGeom prst="wedgeRoundRectCallout">
            <a:avLst>
              <a:gd name="adj1" fmla="val -591"/>
              <a:gd name="adj2" fmla="val 77569"/>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solidFill>
                  <a:prstClr val="black"/>
                </a:solidFill>
              </a:rPr>
              <a:t>“You </a:t>
            </a:r>
            <a:r>
              <a:rPr lang="en-US" b="1" i="1" dirty="0">
                <a:solidFill>
                  <a:prstClr val="black"/>
                </a:solidFill>
              </a:rPr>
              <a:t>are</a:t>
            </a:r>
            <a:r>
              <a:rPr lang="en-US" dirty="0">
                <a:solidFill>
                  <a:prstClr val="black"/>
                </a:solidFill>
              </a:rPr>
              <a:t> more adaptable”</a:t>
            </a:r>
          </a:p>
        </p:txBody>
      </p:sp>
      <p:sp>
        <p:nvSpPr>
          <p:cNvPr id="22" name="Rounded Rectangle 21"/>
          <p:cNvSpPr/>
          <p:nvPr/>
        </p:nvSpPr>
        <p:spPr>
          <a:xfrm>
            <a:off x="4038600" y="4657372"/>
            <a:ext cx="2438400" cy="2286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prstClr val="black"/>
                </a:solidFill>
              </a:rPr>
              <a:t>APL</a:t>
            </a:r>
          </a:p>
        </p:txBody>
      </p:sp>
    </p:spTree>
    <p:extLst>
      <p:ext uri="{BB962C8B-B14F-4D97-AF65-F5344CB8AC3E}">
        <p14:creationId xmlns:p14="http://schemas.microsoft.com/office/powerpoint/2010/main" val="570760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Background</a:t>
            </a:r>
            <a:endParaRPr lang="en-US" dirty="0"/>
          </a:p>
        </p:txBody>
      </p:sp>
      <p:sp>
        <p:nvSpPr>
          <p:cNvPr id="3" name="Content Placeholder 2"/>
          <p:cNvSpPr>
            <a:spLocks noGrp="1"/>
          </p:cNvSpPr>
          <p:nvPr>
            <p:ph idx="1"/>
          </p:nvPr>
        </p:nvSpPr>
        <p:spPr>
          <a:xfrm>
            <a:off x="152400" y="838200"/>
            <a:ext cx="8915400" cy="1930709"/>
          </a:xfrm>
        </p:spPr>
        <p:txBody>
          <a:bodyPr>
            <a:normAutofit fontScale="92500"/>
          </a:bodyPr>
          <a:lstStyle/>
          <a:p>
            <a:pPr marL="0" indent="0">
              <a:buNone/>
            </a:pPr>
            <a:r>
              <a:rPr lang="en-US" sz="2400" dirty="0" smtClean="0"/>
              <a:t>Closing the Gap:</a:t>
            </a:r>
          </a:p>
          <a:p>
            <a:r>
              <a:rPr lang="en-US" sz="2200" dirty="0" smtClean="0"/>
              <a:t>The second purpose of the JHU/APL observations was to identify assessment opportunities and candidate metrics of adaptive behavior</a:t>
            </a:r>
          </a:p>
          <a:p>
            <a:r>
              <a:rPr lang="en-US" sz="2200" dirty="0" smtClean="0"/>
              <a:t>We identified executive function as a key underlying neuropsychological construct of adaptive behavior </a:t>
            </a:r>
            <a:endParaRPr lang="en-US" sz="2200" dirty="0"/>
          </a:p>
          <a:p>
            <a:pPr marL="1588" indent="0">
              <a:buNone/>
            </a:pPr>
            <a:endParaRPr lang="en-US" dirty="0" smtClean="0"/>
          </a:p>
          <a:p>
            <a:pPr marL="1588" indent="0">
              <a:buNone/>
            </a:pPr>
            <a:endParaRPr lang="en-US" dirty="0" smtClean="0"/>
          </a:p>
        </p:txBody>
      </p:sp>
      <p:grpSp>
        <p:nvGrpSpPr>
          <p:cNvPr id="39" name="Group 38"/>
          <p:cNvGrpSpPr/>
          <p:nvPr/>
        </p:nvGrpSpPr>
        <p:grpSpPr>
          <a:xfrm>
            <a:off x="4800600" y="2586218"/>
            <a:ext cx="4167065" cy="3966982"/>
            <a:chOff x="4857750" y="2082462"/>
            <a:chExt cx="4286250" cy="4299289"/>
          </a:xfrm>
        </p:grpSpPr>
        <p:pic>
          <p:nvPicPr>
            <p:cNvPr id="34" name="Picture 2" descr="http://upload.wikimedia.org/wikipedia/commons/a/ab/Prefrontal_cort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3733800"/>
              <a:ext cx="4286250" cy="2647951"/>
            </a:xfrm>
            <a:prstGeom prst="rect">
              <a:avLst/>
            </a:prstGeom>
            <a:noFill/>
            <a:extLst>
              <a:ext uri="{909E8E84-426E-40DD-AFC4-6F175D3DCCD1}">
                <a14:hiddenFill xmlns:a14="http://schemas.microsoft.com/office/drawing/2010/main">
                  <a:solidFill>
                    <a:srgbClr val="FFFFFF"/>
                  </a:solidFill>
                </a14:hiddenFill>
              </a:ext>
            </a:extLst>
          </p:spPr>
        </p:pic>
        <p:sp>
          <p:nvSpPr>
            <p:cNvPr id="35" name="Cloud Callout 34"/>
            <p:cNvSpPr/>
            <p:nvPr/>
          </p:nvSpPr>
          <p:spPr>
            <a:xfrm>
              <a:off x="5149623" y="2623456"/>
              <a:ext cx="1797504" cy="914400"/>
            </a:xfrm>
            <a:prstGeom prst="cloudCallout">
              <a:avLst>
                <a:gd name="adj1" fmla="val 54441"/>
                <a:gd name="adj2" fmla="val 95304"/>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Represent</a:t>
              </a:r>
              <a:endParaRPr lang="en-US" sz="1400" dirty="0"/>
            </a:p>
          </p:txBody>
        </p:sp>
        <p:sp>
          <p:nvSpPr>
            <p:cNvPr id="36" name="Cloud Callout 35"/>
            <p:cNvSpPr/>
            <p:nvPr/>
          </p:nvSpPr>
          <p:spPr>
            <a:xfrm>
              <a:off x="6048375" y="2082462"/>
              <a:ext cx="1600200" cy="813137"/>
            </a:xfrm>
            <a:prstGeom prst="cloudCallout">
              <a:avLst>
                <a:gd name="adj1" fmla="val 11139"/>
                <a:gd name="adj2" fmla="val 15839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600" dirty="0" smtClean="0"/>
                <a:t>Plan</a:t>
              </a:r>
              <a:endParaRPr lang="en-US" sz="1600" dirty="0"/>
            </a:p>
          </p:txBody>
        </p:sp>
        <p:sp>
          <p:nvSpPr>
            <p:cNvPr id="37" name="Cloud Callout 36"/>
            <p:cNvSpPr/>
            <p:nvPr/>
          </p:nvSpPr>
          <p:spPr>
            <a:xfrm>
              <a:off x="7239000" y="2220685"/>
              <a:ext cx="1600200" cy="914400"/>
            </a:xfrm>
            <a:prstGeom prst="cloudCallout">
              <a:avLst>
                <a:gd name="adj1" fmla="val -54167"/>
                <a:gd name="adj2" fmla="val 13935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Execute</a:t>
              </a:r>
              <a:endParaRPr lang="en-US" sz="1600" dirty="0"/>
            </a:p>
          </p:txBody>
        </p:sp>
        <p:sp>
          <p:nvSpPr>
            <p:cNvPr id="38" name="Cloud Callout 37"/>
            <p:cNvSpPr/>
            <p:nvPr/>
          </p:nvSpPr>
          <p:spPr>
            <a:xfrm>
              <a:off x="7467600" y="2819400"/>
              <a:ext cx="1676400" cy="914400"/>
            </a:xfrm>
            <a:prstGeom prst="cloudCallout">
              <a:avLst>
                <a:gd name="adj1" fmla="val -29677"/>
                <a:gd name="adj2" fmla="val 106018"/>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smtClean="0"/>
                <a:t>Evaluate</a:t>
              </a:r>
              <a:endParaRPr lang="en-US" sz="1600" dirty="0"/>
            </a:p>
          </p:txBody>
        </p:sp>
      </p:grpSp>
      <p:sp>
        <p:nvSpPr>
          <p:cNvPr id="41" name="Rectangle 40"/>
          <p:cNvSpPr/>
          <p:nvPr/>
        </p:nvSpPr>
        <p:spPr>
          <a:xfrm>
            <a:off x="152401" y="2797582"/>
            <a:ext cx="5029199" cy="3801041"/>
          </a:xfrm>
          <a:prstGeom prst="rect">
            <a:avLst/>
          </a:prstGeom>
        </p:spPr>
        <p:txBody>
          <a:bodyPr wrap="square">
            <a:spAutoFit/>
          </a:bodyPr>
          <a:lstStyle/>
          <a:p>
            <a:pPr marL="1588" lvl="0" defTabSz="457200">
              <a:spcBef>
                <a:spcPts val="300"/>
              </a:spcBef>
              <a:spcAft>
                <a:spcPts val="300"/>
              </a:spcAft>
            </a:pPr>
            <a:r>
              <a:rPr lang="en-US" sz="2000" b="1" dirty="0">
                <a:solidFill>
                  <a:srgbClr val="0A237A"/>
                </a:solidFill>
              </a:rPr>
              <a:t>Executive </a:t>
            </a:r>
            <a:r>
              <a:rPr lang="en-US" sz="2000" b="1" dirty="0" smtClean="0">
                <a:solidFill>
                  <a:srgbClr val="0A237A"/>
                </a:solidFill>
              </a:rPr>
              <a:t>Function: </a:t>
            </a:r>
            <a:r>
              <a:rPr lang="en-US" b="1" dirty="0" smtClean="0">
                <a:solidFill>
                  <a:srgbClr val="0A237A"/>
                </a:solidFill>
              </a:rPr>
              <a:t>is </a:t>
            </a:r>
            <a:r>
              <a:rPr lang="en-US" b="1" dirty="0">
                <a:solidFill>
                  <a:srgbClr val="0A237A"/>
                </a:solidFill>
              </a:rPr>
              <a:t>a family of top-down mental processes needed to concentrate, pay attention or flexibly adapt to changing behavioral requirements. A</a:t>
            </a:r>
            <a:r>
              <a:rPr lang="en-US" b="1" dirty="0" smtClean="0">
                <a:solidFill>
                  <a:srgbClr val="0A237A"/>
                </a:solidFill>
              </a:rPr>
              <a:t>lso </a:t>
            </a:r>
            <a:r>
              <a:rPr lang="en-US" b="1" dirty="0">
                <a:solidFill>
                  <a:srgbClr val="0A237A"/>
                </a:solidFill>
              </a:rPr>
              <a:t>called cognitive </a:t>
            </a:r>
            <a:r>
              <a:rPr lang="en-US" b="1" dirty="0" smtClean="0">
                <a:solidFill>
                  <a:srgbClr val="0A237A"/>
                </a:solidFill>
              </a:rPr>
              <a:t>control</a:t>
            </a:r>
            <a:r>
              <a:rPr lang="en-US" b="1" dirty="0">
                <a:solidFill>
                  <a:srgbClr val="0A237A"/>
                </a:solidFill>
              </a:rPr>
              <a:t>.</a:t>
            </a:r>
          </a:p>
          <a:p>
            <a:pPr lvl="0" defTabSz="457200">
              <a:spcBef>
                <a:spcPts val="300"/>
              </a:spcBef>
              <a:spcAft>
                <a:spcPts val="300"/>
              </a:spcAft>
            </a:pPr>
            <a:r>
              <a:rPr lang="en-US" b="1" dirty="0">
                <a:solidFill>
                  <a:prstClr val="black"/>
                </a:solidFill>
              </a:rPr>
              <a:t>It enables:</a:t>
            </a:r>
          </a:p>
          <a:p>
            <a:pPr marL="627063" lvl="1" indent="-228600" defTabSz="457200">
              <a:spcBef>
                <a:spcPts val="300"/>
              </a:spcBef>
              <a:spcAft>
                <a:spcPts val="300"/>
              </a:spcAft>
              <a:buSzPct val="75000"/>
              <a:buFont typeface="Wingdings" charset="2"/>
              <a:buChar char="Ø"/>
            </a:pPr>
            <a:r>
              <a:rPr lang="en-US" sz="1600" b="1" dirty="0">
                <a:solidFill>
                  <a:prstClr val="black"/>
                </a:solidFill>
              </a:rPr>
              <a:t>m</a:t>
            </a:r>
            <a:r>
              <a:rPr lang="en-US" sz="1600" b="1" dirty="0" smtClean="0">
                <a:solidFill>
                  <a:prstClr val="black"/>
                </a:solidFill>
              </a:rPr>
              <a:t>entally manipulating </a:t>
            </a:r>
            <a:r>
              <a:rPr lang="en-US" sz="1600" b="1" dirty="0">
                <a:solidFill>
                  <a:prstClr val="black"/>
                </a:solidFill>
              </a:rPr>
              <a:t>ideas</a:t>
            </a:r>
          </a:p>
          <a:p>
            <a:pPr marL="627063" lvl="1" indent="-228600" defTabSz="457200">
              <a:spcBef>
                <a:spcPts val="300"/>
              </a:spcBef>
              <a:spcAft>
                <a:spcPts val="300"/>
              </a:spcAft>
              <a:buSzPct val="75000"/>
              <a:buFont typeface="Wingdings" charset="2"/>
              <a:buChar char="Ø"/>
            </a:pPr>
            <a:r>
              <a:rPr lang="en-US" sz="1600" b="1" dirty="0">
                <a:solidFill>
                  <a:prstClr val="black"/>
                </a:solidFill>
              </a:rPr>
              <a:t>p</a:t>
            </a:r>
            <a:r>
              <a:rPr lang="en-US" sz="1600" b="1" dirty="0" smtClean="0">
                <a:solidFill>
                  <a:prstClr val="black"/>
                </a:solidFill>
              </a:rPr>
              <a:t>rocessing information </a:t>
            </a:r>
            <a:r>
              <a:rPr lang="en-US" sz="1600" b="1" dirty="0">
                <a:solidFill>
                  <a:prstClr val="black"/>
                </a:solidFill>
              </a:rPr>
              <a:t>before </a:t>
            </a:r>
            <a:r>
              <a:rPr lang="en-US" sz="1600" b="1" dirty="0" smtClean="0">
                <a:solidFill>
                  <a:prstClr val="black"/>
                </a:solidFill>
              </a:rPr>
              <a:t>acting</a:t>
            </a:r>
          </a:p>
          <a:p>
            <a:pPr marL="627063" lvl="1" indent="-228600" defTabSz="457200">
              <a:spcBef>
                <a:spcPts val="300"/>
              </a:spcBef>
              <a:spcAft>
                <a:spcPts val="300"/>
              </a:spcAft>
              <a:buSzPct val="75000"/>
              <a:buFont typeface="Wingdings" charset="2"/>
              <a:buChar char="Ø"/>
            </a:pPr>
            <a:r>
              <a:rPr lang="en-US" sz="1600" b="1" dirty="0">
                <a:solidFill>
                  <a:prstClr val="black"/>
                </a:solidFill>
              </a:rPr>
              <a:t>u</a:t>
            </a:r>
            <a:r>
              <a:rPr lang="en-US" sz="1600" b="1" dirty="0" smtClean="0">
                <a:solidFill>
                  <a:prstClr val="black"/>
                </a:solidFill>
              </a:rPr>
              <a:t>nderstanding relevant v irrelevant cues</a:t>
            </a:r>
            <a:endParaRPr lang="en-US" sz="1600" b="1" dirty="0">
              <a:solidFill>
                <a:prstClr val="black"/>
              </a:solidFill>
            </a:endParaRPr>
          </a:p>
          <a:p>
            <a:pPr marL="627063" lvl="1" indent="-228600" defTabSz="457200">
              <a:spcBef>
                <a:spcPts val="300"/>
              </a:spcBef>
              <a:spcAft>
                <a:spcPts val="300"/>
              </a:spcAft>
              <a:buSzPct val="75000"/>
              <a:buFont typeface="Wingdings" charset="2"/>
              <a:buChar char="Ø"/>
            </a:pPr>
            <a:r>
              <a:rPr lang="en-US" sz="1600" b="1" dirty="0">
                <a:solidFill>
                  <a:prstClr val="black"/>
                </a:solidFill>
              </a:rPr>
              <a:t>meeting novel, unanticipated challenges</a:t>
            </a:r>
          </a:p>
          <a:p>
            <a:pPr marL="627063" lvl="1" indent="-228600" defTabSz="457200">
              <a:spcBef>
                <a:spcPts val="300"/>
              </a:spcBef>
              <a:spcAft>
                <a:spcPts val="300"/>
              </a:spcAft>
              <a:buSzPct val="75000"/>
              <a:buFont typeface="Wingdings" charset="2"/>
              <a:buChar char="Ø"/>
            </a:pPr>
            <a:r>
              <a:rPr lang="en-US" sz="1600" b="1" dirty="0">
                <a:solidFill>
                  <a:prstClr val="black"/>
                </a:solidFill>
              </a:rPr>
              <a:t>resisting temptation</a:t>
            </a:r>
          </a:p>
          <a:p>
            <a:pPr marL="627063" lvl="1" indent="-228600" defTabSz="457200">
              <a:spcBef>
                <a:spcPts val="300"/>
              </a:spcBef>
              <a:spcAft>
                <a:spcPts val="300"/>
              </a:spcAft>
              <a:buSzPct val="75000"/>
              <a:buFont typeface="Wingdings" charset="2"/>
              <a:buChar char="Ø"/>
            </a:pPr>
            <a:r>
              <a:rPr lang="en-US" sz="1600" b="1" dirty="0">
                <a:solidFill>
                  <a:prstClr val="black"/>
                </a:solidFill>
              </a:rPr>
              <a:t>staying focused</a:t>
            </a:r>
          </a:p>
        </p:txBody>
      </p:sp>
      <p:sp>
        <p:nvSpPr>
          <p:cNvPr id="42" name="Rectangle 41"/>
          <p:cNvSpPr/>
          <p:nvPr/>
        </p:nvSpPr>
        <p:spPr>
          <a:xfrm>
            <a:off x="4114800" y="6581001"/>
            <a:ext cx="4572000" cy="276999"/>
          </a:xfrm>
          <a:prstGeom prst="rect">
            <a:avLst/>
          </a:prstGeom>
        </p:spPr>
        <p:txBody>
          <a:bodyPr>
            <a:spAutoFit/>
          </a:bodyPr>
          <a:lstStyle/>
          <a:p>
            <a:r>
              <a:rPr lang="en-US" sz="1200" dirty="0"/>
              <a:t>(Diamond, 2013; Gruber &amp; </a:t>
            </a:r>
            <a:r>
              <a:rPr lang="en-US" sz="1200" dirty="0" err="1"/>
              <a:t>Goschke</a:t>
            </a:r>
            <a:r>
              <a:rPr lang="en-US" sz="1200" dirty="0"/>
              <a:t>, 2004; </a:t>
            </a:r>
            <a:r>
              <a:rPr lang="en-US" sz="1200" dirty="0" err="1"/>
              <a:t>Koziol</a:t>
            </a:r>
            <a:r>
              <a:rPr lang="en-US" sz="1200" dirty="0"/>
              <a:t> &amp; Lutz, 2013</a:t>
            </a:r>
            <a:r>
              <a:rPr lang="en-US" sz="1200" dirty="0" smtClean="0"/>
              <a:t>) </a:t>
            </a:r>
            <a:endParaRPr lang="en-US" sz="1200" dirty="0"/>
          </a:p>
        </p:txBody>
      </p:sp>
    </p:spTree>
    <p:extLst>
      <p:ext uri="{BB962C8B-B14F-4D97-AF65-F5344CB8AC3E}">
        <p14:creationId xmlns:p14="http://schemas.microsoft.com/office/powerpoint/2010/main" val="9057283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Function</a:t>
            </a:r>
            <a:endParaRPr lang="en-US" dirty="0"/>
          </a:p>
        </p:txBody>
      </p:sp>
      <p:sp>
        <p:nvSpPr>
          <p:cNvPr id="3" name="Content Placeholder 2"/>
          <p:cNvSpPr>
            <a:spLocks noGrp="1"/>
          </p:cNvSpPr>
          <p:nvPr>
            <p:ph idx="1"/>
          </p:nvPr>
        </p:nvSpPr>
        <p:spPr/>
        <p:txBody>
          <a:bodyPr>
            <a:normAutofit fontScale="92500" lnSpcReduction="10000"/>
          </a:bodyPr>
          <a:lstStyle/>
          <a:p>
            <a:pPr marL="0" indent="0" algn="ctr">
              <a:buNone/>
            </a:pPr>
            <a:r>
              <a:rPr lang="en-US" sz="2600" dirty="0" smtClean="0"/>
              <a:t>Core executive functions: inhibition/interference control, working memory and cognitive flexibility</a:t>
            </a:r>
          </a:p>
          <a:p>
            <a:pPr marL="0" indent="0" algn="ctr">
              <a:buNone/>
            </a:pPr>
            <a:endParaRPr lang="en-US" sz="2200" dirty="0" smtClean="0"/>
          </a:p>
          <a:p>
            <a:r>
              <a:rPr lang="en-US" sz="2200" i="1" dirty="0"/>
              <a:t>Inhibition/interference control </a:t>
            </a:r>
            <a:r>
              <a:rPr lang="en-US" sz="2200" b="0" dirty="0">
                <a:solidFill>
                  <a:schemeClr val="tx1"/>
                </a:solidFill>
              </a:rPr>
              <a:t>means response inhibition, self-control, reduced impulsivity, overcoming deeply learned responses, maintaining selective attention and exhibiting cognitive </a:t>
            </a:r>
            <a:r>
              <a:rPr lang="en-US" sz="2200" b="0" dirty="0" smtClean="0">
                <a:solidFill>
                  <a:schemeClr val="tx1"/>
                </a:solidFill>
              </a:rPr>
              <a:t>inhibition</a:t>
            </a:r>
          </a:p>
          <a:p>
            <a:endParaRPr lang="en-US" sz="2200" dirty="0" smtClean="0"/>
          </a:p>
          <a:p>
            <a:r>
              <a:rPr lang="en-US" sz="2200" i="1" dirty="0" smtClean="0"/>
              <a:t>Working </a:t>
            </a:r>
            <a:r>
              <a:rPr lang="en-US" sz="2200" i="1" dirty="0"/>
              <a:t>memory</a:t>
            </a:r>
            <a:r>
              <a:rPr lang="en-US" sz="2200" dirty="0"/>
              <a:t> </a:t>
            </a:r>
            <a:r>
              <a:rPr lang="en-US" sz="2200" b="0" dirty="0">
                <a:solidFill>
                  <a:srgbClr val="000000"/>
                </a:solidFill>
              </a:rPr>
              <a:t>involves holding information in mind and manipulating it with new information from the environment or tasks and may require integration with knowledge stored in long-term memory (e.g., experience-based knowledge</a:t>
            </a:r>
            <a:r>
              <a:rPr lang="en-US" sz="2200" b="0" dirty="0" smtClean="0">
                <a:solidFill>
                  <a:srgbClr val="000000"/>
                </a:solidFill>
              </a:rPr>
              <a:t>)</a:t>
            </a:r>
          </a:p>
          <a:p>
            <a:endParaRPr lang="en-US" sz="2200" dirty="0" smtClean="0"/>
          </a:p>
          <a:p>
            <a:r>
              <a:rPr lang="en-US" sz="2200" i="1" dirty="0" smtClean="0"/>
              <a:t>Cognitive </a:t>
            </a:r>
            <a:r>
              <a:rPr lang="en-US" sz="2200" i="1" dirty="0"/>
              <a:t>flexibility</a:t>
            </a:r>
            <a:r>
              <a:rPr lang="en-US" sz="2200" dirty="0"/>
              <a:t> </a:t>
            </a:r>
            <a:r>
              <a:rPr lang="en-US" sz="2200" b="0" dirty="0">
                <a:solidFill>
                  <a:srgbClr val="000000"/>
                </a:solidFill>
              </a:rPr>
              <a:t>builds on inhibitory control and working memory and </a:t>
            </a:r>
            <a:r>
              <a:rPr lang="en-US" sz="2200" b="0" dirty="0" smtClean="0">
                <a:solidFill>
                  <a:srgbClr val="000000"/>
                </a:solidFill>
              </a:rPr>
              <a:t>is characterized </a:t>
            </a:r>
            <a:r>
              <a:rPr lang="en-US" sz="2200" b="0" dirty="0">
                <a:solidFill>
                  <a:srgbClr val="000000"/>
                </a:solidFill>
              </a:rPr>
              <a:t>by the ability to ‘think outside of the box,’ switch between task, and quickly and flexibly adapting to </a:t>
            </a:r>
            <a:r>
              <a:rPr lang="en-US" sz="2200" b="0" dirty="0" smtClean="0">
                <a:solidFill>
                  <a:srgbClr val="000000"/>
                </a:solidFill>
              </a:rPr>
              <a:t>changing circumstances</a:t>
            </a:r>
            <a:endParaRPr lang="en-US" sz="2200" b="0" dirty="0">
              <a:solidFill>
                <a:srgbClr val="000000"/>
              </a:solidFill>
            </a:endParaRPr>
          </a:p>
        </p:txBody>
      </p:sp>
    </p:spTree>
    <p:extLst>
      <p:ext uri="{BB962C8B-B14F-4D97-AF65-F5344CB8AC3E}">
        <p14:creationId xmlns:p14="http://schemas.microsoft.com/office/powerpoint/2010/main" val="57698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Executive Function and Adaptive Behavior</a:t>
            </a:r>
            <a:endParaRPr lang="en-US" dirty="0"/>
          </a:p>
        </p:txBody>
      </p:sp>
      <p:sp>
        <p:nvSpPr>
          <p:cNvPr id="3" name="Rectangle 2"/>
          <p:cNvSpPr/>
          <p:nvPr/>
        </p:nvSpPr>
        <p:spPr>
          <a:xfrm>
            <a:off x="5791200" y="997090"/>
            <a:ext cx="2514600" cy="5632310"/>
          </a:xfrm>
          <a:prstGeom prst="rect">
            <a:avLst/>
          </a:prstGeom>
        </p:spPr>
        <p:txBody>
          <a:bodyPr wrap="square">
            <a:spAutoFit/>
          </a:bodyPr>
          <a:lstStyle/>
          <a:p>
            <a:r>
              <a:rPr lang="en-US" sz="1200" dirty="0"/>
              <a:t>Ability to switch tasks </a:t>
            </a:r>
            <a:r>
              <a:rPr lang="en-US" sz="1200" dirty="0" smtClean="0"/>
              <a:t>while rethinking possibilities</a:t>
            </a:r>
          </a:p>
          <a:p>
            <a:endParaRPr lang="en-US" sz="1200" dirty="0" smtClean="0"/>
          </a:p>
          <a:p>
            <a:r>
              <a:rPr lang="en-US" sz="1200" dirty="0"/>
              <a:t>Ability to determine relevant and correct information</a:t>
            </a:r>
            <a:endParaRPr lang="en-US" sz="1200" dirty="0" smtClean="0"/>
          </a:p>
          <a:p>
            <a:endParaRPr lang="en-US" sz="1200" dirty="0" smtClean="0"/>
          </a:p>
          <a:p>
            <a:r>
              <a:rPr lang="en-US" sz="1200" dirty="0"/>
              <a:t>Ability to maintain information with the presentation of new </a:t>
            </a:r>
            <a:r>
              <a:rPr lang="en-US" sz="1200" dirty="0" smtClean="0"/>
              <a:t>information</a:t>
            </a:r>
          </a:p>
          <a:p>
            <a:endParaRPr lang="en-US" sz="1200" dirty="0"/>
          </a:p>
          <a:p>
            <a:r>
              <a:rPr lang="en-US" sz="1200" dirty="0" smtClean="0"/>
              <a:t>Ability </a:t>
            </a:r>
            <a:r>
              <a:rPr lang="en-US" sz="1200" dirty="0"/>
              <a:t>to reason, problem solve and see patterns or relations among </a:t>
            </a:r>
            <a:r>
              <a:rPr lang="en-US" sz="1200" dirty="0" smtClean="0"/>
              <a:t>items</a:t>
            </a:r>
          </a:p>
          <a:p>
            <a:endParaRPr lang="en-US" sz="1200" dirty="0"/>
          </a:p>
          <a:p>
            <a:r>
              <a:rPr lang="en-US" sz="1200" dirty="0"/>
              <a:t>A</a:t>
            </a:r>
            <a:r>
              <a:rPr lang="en-US" sz="1200" dirty="0" smtClean="0"/>
              <a:t>bility </a:t>
            </a:r>
            <a:r>
              <a:rPr lang="en-US" sz="1200" dirty="0"/>
              <a:t>to dissemble and recombine elements in a new way</a:t>
            </a:r>
            <a:endParaRPr lang="en-US" sz="1200" dirty="0" smtClean="0"/>
          </a:p>
          <a:p>
            <a:endParaRPr lang="en-US" sz="1200" dirty="0" smtClean="0"/>
          </a:p>
          <a:p>
            <a:r>
              <a:rPr lang="en-US" sz="1200" dirty="0" smtClean="0"/>
              <a:t>Ability to </a:t>
            </a:r>
            <a:r>
              <a:rPr lang="en-US" sz="1200" dirty="0"/>
              <a:t>selectively attend, focus on what one chooses, and suppress attention to other, potentially distracting, stimuli or information</a:t>
            </a:r>
            <a:r>
              <a:rPr lang="en-US" sz="1200" dirty="0" smtClean="0"/>
              <a:t>.</a:t>
            </a:r>
          </a:p>
          <a:p>
            <a:endParaRPr lang="en-US" sz="1200" dirty="0"/>
          </a:p>
          <a:p>
            <a:r>
              <a:rPr lang="en-US" sz="1200" dirty="0" smtClean="0"/>
              <a:t>Ability to </a:t>
            </a:r>
            <a:r>
              <a:rPr lang="en-US" sz="1200" dirty="0"/>
              <a:t>m</a:t>
            </a:r>
            <a:r>
              <a:rPr lang="en-US" sz="1200" dirty="0" smtClean="0"/>
              <a:t>entally </a:t>
            </a:r>
            <a:r>
              <a:rPr lang="en-US" sz="1200" dirty="0"/>
              <a:t>reordering items, translating instructions into action plans, incorporating new information into one’s thinking or action plan (updating), </a:t>
            </a:r>
            <a:r>
              <a:rPr lang="en-US" sz="1200" dirty="0" smtClean="0"/>
              <a:t>and consider alternatives</a:t>
            </a:r>
            <a:endParaRPr lang="en-US" sz="1200" dirty="0"/>
          </a:p>
          <a:p>
            <a:endParaRPr lang="en-US" sz="1200" dirty="0"/>
          </a:p>
        </p:txBody>
      </p:sp>
      <p:sp>
        <p:nvSpPr>
          <p:cNvPr id="62" name="Left Brace 61"/>
          <p:cNvSpPr/>
          <p:nvPr/>
        </p:nvSpPr>
        <p:spPr>
          <a:xfrm rot="10800000">
            <a:off x="8072734" y="958663"/>
            <a:ext cx="609600" cy="5594535"/>
          </a:xfrm>
          <a:prstGeom prst="leftBrace">
            <a:avLst/>
          </a:prstGeom>
          <a:ln>
            <a:tailEnd type="none" w="med" len="lg"/>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63" name="Left Brace 62"/>
          <p:cNvSpPr/>
          <p:nvPr/>
        </p:nvSpPr>
        <p:spPr>
          <a:xfrm rot="10800000" flipH="1">
            <a:off x="461666" y="990599"/>
            <a:ext cx="533399" cy="5562598"/>
          </a:xfrm>
          <a:prstGeom prst="leftBrace">
            <a:avLst/>
          </a:prstGeom>
          <a:ln>
            <a:tailEnd type="none" w="med" len="lg"/>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60" name="TextBox 59"/>
          <p:cNvSpPr txBox="1"/>
          <p:nvPr/>
        </p:nvSpPr>
        <p:spPr>
          <a:xfrm rot="16200000">
            <a:off x="-1521767" y="3502968"/>
            <a:ext cx="3505200" cy="461665"/>
          </a:xfrm>
          <a:prstGeom prst="rect">
            <a:avLst/>
          </a:prstGeom>
          <a:noFill/>
        </p:spPr>
        <p:txBody>
          <a:bodyPr wrap="square" rtlCol="0">
            <a:spAutoFit/>
          </a:bodyPr>
          <a:lstStyle/>
          <a:p>
            <a:pPr algn="ctr"/>
            <a:r>
              <a:rPr lang="en-US" sz="2400" b="1" dirty="0" smtClean="0"/>
              <a:t>Adaptability</a:t>
            </a:r>
            <a:endParaRPr lang="en-US" sz="2400" b="1" dirty="0"/>
          </a:p>
        </p:txBody>
      </p:sp>
      <p:sp>
        <p:nvSpPr>
          <p:cNvPr id="65" name="TextBox 64"/>
          <p:cNvSpPr txBox="1"/>
          <p:nvPr/>
        </p:nvSpPr>
        <p:spPr>
          <a:xfrm rot="5400000">
            <a:off x="7160567" y="3502968"/>
            <a:ext cx="3505200" cy="461665"/>
          </a:xfrm>
          <a:prstGeom prst="rect">
            <a:avLst/>
          </a:prstGeom>
          <a:noFill/>
        </p:spPr>
        <p:txBody>
          <a:bodyPr wrap="square" rtlCol="0">
            <a:spAutoFit/>
          </a:bodyPr>
          <a:lstStyle/>
          <a:p>
            <a:pPr algn="ctr"/>
            <a:r>
              <a:rPr lang="en-US" sz="2400" b="1" dirty="0" smtClean="0"/>
              <a:t>Executive Function</a:t>
            </a:r>
            <a:endParaRPr lang="en-US" sz="2400" b="1" dirty="0"/>
          </a:p>
        </p:txBody>
      </p:sp>
      <p:grpSp>
        <p:nvGrpSpPr>
          <p:cNvPr id="72" name="Group 71"/>
          <p:cNvGrpSpPr/>
          <p:nvPr/>
        </p:nvGrpSpPr>
        <p:grpSpPr>
          <a:xfrm>
            <a:off x="3323616" y="1287332"/>
            <a:ext cx="2334986" cy="1449160"/>
            <a:chOff x="2438400" y="5546604"/>
            <a:chExt cx="1621971" cy="1006596"/>
          </a:xfrm>
        </p:grpSpPr>
        <p:sp>
          <p:nvSpPr>
            <p:cNvPr id="70" name="Isosceles Triangle 69"/>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1" name="Isosceles Triangle 70"/>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73" name="Group 72"/>
          <p:cNvGrpSpPr/>
          <p:nvPr/>
        </p:nvGrpSpPr>
        <p:grpSpPr>
          <a:xfrm>
            <a:off x="3323616" y="2971800"/>
            <a:ext cx="2334986" cy="1449160"/>
            <a:chOff x="2438400" y="5546604"/>
            <a:chExt cx="1621971" cy="1006596"/>
          </a:xfrm>
        </p:grpSpPr>
        <p:sp>
          <p:nvSpPr>
            <p:cNvPr id="74" name="Isosceles Triangle 73"/>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5" name="Isosceles Triangle 74"/>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76" name="Group 75"/>
          <p:cNvGrpSpPr/>
          <p:nvPr/>
        </p:nvGrpSpPr>
        <p:grpSpPr>
          <a:xfrm>
            <a:off x="3354960" y="4723040"/>
            <a:ext cx="2334986" cy="1449160"/>
            <a:chOff x="2438400" y="5546604"/>
            <a:chExt cx="1621971" cy="1006596"/>
          </a:xfrm>
        </p:grpSpPr>
        <p:sp>
          <p:nvSpPr>
            <p:cNvPr id="77" name="Isosceles Triangle 76"/>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8" name="Isosceles Triangle 77"/>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sp>
        <p:nvSpPr>
          <p:cNvPr id="79" name="TextBox 78"/>
          <p:cNvSpPr txBox="1"/>
          <p:nvPr/>
        </p:nvSpPr>
        <p:spPr>
          <a:xfrm rot="1829036">
            <a:off x="4130588" y="1499552"/>
            <a:ext cx="1510715" cy="646331"/>
          </a:xfrm>
          <a:prstGeom prst="rect">
            <a:avLst/>
          </a:prstGeom>
          <a:noFill/>
        </p:spPr>
        <p:txBody>
          <a:bodyPr wrap="square" rtlCol="0">
            <a:spAutoFit/>
          </a:bodyPr>
          <a:lstStyle/>
          <a:p>
            <a:pPr algn="ctr"/>
            <a:r>
              <a:rPr lang="en-US" dirty="0" smtClean="0"/>
              <a:t>Cognitive Flexibility</a:t>
            </a:r>
            <a:endParaRPr lang="en-US" dirty="0"/>
          </a:p>
        </p:txBody>
      </p:sp>
      <p:sp>
        <p:nvSpPr>
          <p:cNvPr id="80" name="TextBox 79"/>
          <p:cNvSpPr txBox="1"/>
          <p:nvPr/>
        </p:nvSpPr>
        <p:spPr>
          <a:xfrm>
            <a:off x="3283279" y="1965991"/>
            <a:ext cx="1312071" cy="738664"/>
          </a:xfrm>
          <a:prstGeom prst="rect">
            <a:avLst/>
          </a:prstGeom>
          <a:noFill/>
        </p:spPr>
        <p:txBody>
          <a:bodyPr wrap="square" rtlCol="0">
            <a:spAutoFit/>
          </a:bodyPr>
          <a:lstStyle/>
          <a:p>
            <a:pPr algn="ctr"/>
            <a:r>
              <a:rPr lang="en-US" sz="1400" dirty="0" smtClean="0"/>
              <a:t>Understand the need for change</a:t>
            </a:r>
            <a:endParaRPr lang="en-US" sz="1400" dirty="0"/>
          </a:p>
        </p:txBody>
      </p:sp>
      <p:sp>
        <p:nvSpPr>
          <p:cNvPr id="81" name="TextBox 80"/>
          <p:cNvSpPr txBox="1"/>
          <p:nvPr/>
        </p:nvSpPr>
        <p:spPr>
          <a:xfrm rot="1829036">
            <a:off x="4130588" y="3340545"/>
            <a:ext cx="1510715" cy="369332"/>
          </a:xfrm>
          <a:prstGeom prst="rect">
            <a:avLst/>
          </a:prstGeom>
          <a:noFill/>
        </p:spPr>
        <p:txBody>
          <a:bodyPr wrap="square" rtlCol="0">
            <a:spAutoFit/>
          </a:bodyPr>
          <a:lstStyle/>
          <a:p>
            <a:pPr algn="ctr"/>
            <a:r>
              <a:rPr lang="en-US" dirty="0" smtClean="0"/>
              <a:t>Inhibition</a:t>
            </a:r>
            <a:endParaRPr lang="en-US" dirty="0"/>
          </a:p>
        </p:txBody>
      </p:sp>
      <p:sp>
        <p:nvSpPr>
          <p:cNvPr id="82" name="Rectangle 81"/>
          <p:cNvSpPr/>
          <p:nvPr/>
        </p:nvSpPr>
        <p:spPr>
          <a:xfrm>
            <a:off x="3283279" y="3640015"/>
            <a:ext cx="1480458" cy="738664"/>
          </a:xfrm>
          <a:prstGeom prst="rect">
            <a:avLst/>
          </a:prstGeom>
        </p:spPr>
        <p:txBody>
          <a:bodyPr wrap="square">
            <a:spAutoFit/>
          </a:bodyPr>
          <a:lstStyle/>
          <a:p>
            <a:pPr algn="ctr"/>
            <a:r>
              <a:rPr lang="en-US" sz="1400" dirty="0"/>
              <a:t>Carry out an effective change in behavior</a:t>
            </a:r>
          </a:p>
        </p:txBody>
      </p:sp>
      <p:sp>
        <p:nvSpPr>
          <p:cNvPr id="83" name="Rectangle 82"/>
          <p:cNvSpPr/>
          <p:nvPr/>
        </p:nvSpPr>
        <p:spPr>
          <a:xfrm>
            <a:off x="3386303" y="5400551"/>
            <a:ext cx="1499641" cy="738664"/>
          </a:xfrm>
          <a:prstGeom prst="rect">
            <a:avLst/>
          </a:prstGeom>
        </p:spPr>
        <p:txBody>
          <a:bodyPr wrap="square">
            <a:spAutoFit/>
          </a:bodyPr>
          <a:lstStyle/>
          <a:p>
            <a:pPr algn="ctr"/>
            <a:r>
              <a:rPr lang="en-US" sz="1400" dirty="0"/>
              <a:t>Maintain the intent in carrying out the mission</a:t>
            </a:r>
          </a:p>
        </p:txBody>
      </p:sp>
      <p:sp>
        <p:nvSpPr>
          <p:cNvPr id="84" name="TextBox 83"/>
          <p:cNvSpPr txBox="1"/>
          <p:nvPr/>
        </p:nvSpPr>
        <p:spPr>
          <a:xfrm rot="1829036">
            <a:off x="4179077" y="4947921"/>
            <a:ext cx="1510715" cy="646331"/>
          </a:xfrm>
          <a:prstGeom prst="rect">
            <a:avLst/>
          </a:prstGeom>
          <a:noFill/>
        </p:spPr>
        <p:txBody>
          <a:bodyPr wrap="square" rtlCol="0">
            <a:spAutoFit/>
          </a:bodyPr>
          <a:lstStyle/>
          <a:p>
            <a:pPr algn="ctr"/>
            <a:r>
              <a:rPr lang="en-US" dirty="0" smtClean="0"/>
              <a:t>Working Memory</a:t>
            </a:r>
            <a:endParaRPr lang="en-US" dirty="0"/>
          </a:p>
        </p:txBody>
      </p:sp>
      <p:sp>
        <p:nvSpPr>
          <p:cNvPr id="4" name="Rectangle 3"/>
          <p:cNvSpPr/>
          <p:nvPr/>
        </p:nvSpPr>
        <p:spPr>
          <a:xfrm>
            <a:off x="762000" y="990600"/>
            <a:ext cx="2489935" cy="5816976"/>
          </a:xfrm>
          <a:prstGeom prst="rect">
            <a:avLst/>
          </a:prstGeom>
        </p:spPr>
        <p:txBody>
          <a:bodyPr wrap="square">
            <a:spAutoFit/>
          </a:bodyPr>
          <a:lstStyle/>
          <a:p>
            <a:pPr lvl="0"/>
            <a:r>
              <a:rPr lang="en-US" sz="1200" dirty="0" smtClean="0"/>
              <a:t>Transfer </a:t>
            </a:r>
            <a:r>
              <a:rPr lang="en-US" sz="1200" dirty="0"/>
              <a:t>knowledge, skills and/or </a:t>
            </a:r>
            <a:r>
              <a:rPr lang="en-US" sz="1200" dirty="0" smtClean="0"/>
              <a:t>solutions</a:t>
            </a:r>
          </a:p>
          <a:p>
            <a:pPr lvl="0"/>
            <a:endParaRPr lang="en-US" sz="1200" dirty="0"/>
          </a:p>
          <a:p>
            <a:pPr lvl="0"/>
            <a:r>
              <a:rPr lang="en-US" sz="1200" dirty="0"/>
              <a:t>C</a:t>
            </a:r>
            <a:r>
              <a:rPr lang="en-US" sz="1200" dirty="0" smtClean="0"/>
              <a:t>reate </a:t>
            </a:r>
            <a:r>
              <a:rPr lang="en-US" sz="1200" dirty="0"/>
              <a:t>novel solutions to novel challenge OR apply identified/known solutions to a novel challenge (context</a:t>
            </a:r>
            <a:r>
              <a:rPr lang="en-US" sz="1200" dirty="0" smtClean="0"/>
              <a:t>)</a:t>
            </a:r>
          </a:p>
          <a:p>
            <a:pPr lvl="0"/>
            <a:endParaRPr lang="en-US" sz="1200" dirty="0"/>
          </a:p>
          <a:p>
            <a:pPr lvl="0"/>
            <a:r>
              <a:rPr lang="en-US" sz="1200" dirty="0" smtClean="0"/>
              <a:t>Integrate </a:t>
            </a:r>
            <a:r>
              <a:rPr lang="en-US" sz="1200" dirty="0"/>
              <a:t>feedback to address new </a:t>
            </a:r>
            <a:r>
              <a:rPr lang="en-US" sz="1200" dirty="0" smtClean="0"/>
              <a:t>challenges</a:t>
            </a:r>
          </a:p>
          <a:p>
            <a:pPr lvl="0"/>
            <a:endParaRPr lang="en-US" sz="1200" dirty="0"/>
          </a:p>
          <a:p>
            <a:pPr lvl="0"/>
            <a:r>
              <a:rPr lang="en-US" sz="1200" dirty="0" smtClean="0"/>
              <a:t>Anticipate </a:t>
            </a:r>
            <a:r>
              <a:rPr lang="en-US" sz="1200" dirty="0"/>
              <a:t>and/or recognize consequences (feed-forward problem solving</a:t>
            </a:r>
            <a:r>
              <a:rPr lang="en-US" sz="1200" dirty="0" smtClean="0"/>
              <a:t>)</a:t>
            </a:r>
          </a:p>
          <a:p>
            <a:pPr lvl="0"/>
            <a:endParaRPr lang="en-US" sz="1200" dirty="0"/>
          </a:p>
          <a:p>
            <a:pPr lvl="0"/>
            <a:r>
              <a:rPr lang="en-US" sz="1200" dirty="0"/>
              <a:t>O</a:t>
            </a:r>
            <a:r>
              <a:rPr lang="en-US" sz="1200" dirty="0" smtClean="0"/>
              <a:t>rganize </a:t>
            </a:r>
            <a:r>
              <a:rPr lang="en-US" sz="1200" dirty="0"/>
              <a:t>and manage people, places and </a:t>
            </a:r>
            <a:r>
              <a:rPr lang="en-US" sz="1200" dirty="0" smtClean="0"/>
              <a:t>things, maintain </a:t>
            </a:r>
            <a:r>
              <a:rPr lang="en-US" sz="1200" dirty="0"/>
              <a:t>high performance under high uncertainty or stressful </a:t>
            </a:r>
            <a:r>
              <a:rPr lang="en-US" sz="1200" dirty="0" smtClean="0"/>
              <a:t>conditions</a:t>
            </a:r>
          </a:p>
          <a:p>
            <a:pPr lvl="0"/>
            <a:endParaRPr lang="en-US" sz="1200" dirty="0"/>
          </a:p>
          <a:p>
            <a:pPr lvl="0"/>
            <a:r>
              <a:rPr lang="en-US" sz="1200" dirty="0" smtClean="0"/>
              <a:t>Selectively </a:t>
            </a:r>
            <a:r>
              <a:rPr lang="en-US" sz="1200" dirty="0"/>
              <a:t>focus (e.g., attention) on salient environment features and maintain focus on the ‘right thing at the right time</a:t>
            </a:r>
            <a:r>
              <a:rPr lang="en-US" sz="1200" dirty="0" smtClean="0"/>
              <a:t>’</a:t>
            </a:r>
          </a:p>
          <a:p>
            <a:pPr lvl="0"/>
            <a:endParaRPr lang="en-US" sz="1200" dirty="0"/>
          </a:p>
          <a:p>
            <a:pPr lvl="0"/>
            <a:r>
              <a:rPr lang="en-US" sz="1200" dirty="0"/>
              <a:t>D</a:t>
            </a:r>
            <a:r>
              <a:rPr lang="en-US" sz="1200" dirty="0" smtClean="0"/>
              <a:t>etermine </a:t>
            </a:r>
            <a:r>
              <a:rPr lang="en-US" sz="1200" dirty="0"/>
              <a:t>safe, practical, and elegant </a:t>
            </a:r>
            <a:r>
              <a:rPr lang="en-US" sz="1200" dirty="0" smtClean="0"/>
              <a:t>solutions</a:t>
            </a:r>
          </a:p>
          <a:p>
            <a:pPr lvl="0"/>
            <a:endParaRPr lang="en-US" sz="1200" dirty="0"/>
          </a:p>
          <a:p>
            <a:pPr lvl="0"/>
            <a:r>
              <a:rPr lang="en-US" sz="1200" dirty="0"/>
              <a:t>C</a:t>
            </a:r>
            <a:r>
              <a:rPr lang="en-US" sz="1200" dirty="0" smtClean="0"/>
              <a:t>reate </a:t>
            </a:r>
            <a:r>
              <a:rPr lang="en-US" sz="1200" dirty="0"/>
              <a:t>or facilitate collaboration for desired outcome</a:t>
            </a:r>
          </a:p>
        </p:txBody>
      </p:sp>
    </p:spTree>
    <p:extLst>
      <p:ext uri="{BB962C8B-B14F-4D97-AF65-F5344CB8AC3E}">
        <p14:creationId xmlns:p14="http://schemas.microsoft.com/office/powerpoint/2010/main" val="2354556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2: Purpose, Objectives and Hypotheses</a:t>
            </a:r>
            <a:endParaRPr lang="en-US" dirty="0"/>
          </a:p>
        </p:txBody>
      </p:sp>
      <p:sp>
        <p:nvSpPr>
          <p:cNvPr id="3" name="Content Placeholder 2"/>
          <p:cNvSpPr>
            <a:spLocks noGrp="1"/>
          </p:cNvSpPr>
          <p:nvPr>
            <p:ph idx="1"/>
          </p:nvPr>
        </p:nvSpPr>
        <p:spPr>
          <a:xfrm>
            <a:off x="228600" y="990600"/>
            <a:ext cx="8763000" cy="1828800"/>
          </a:xfrm>
        </p:spPr>
        <p:txBody>
          <a:bodyPr>
            <a:normAutofit/>
          </a:bodyPr>
          <a:lstStyle/>
          <a:p>
            <a:pPr marL="0" indent="0">
              <a:buNone/>
            </a:pPr>
            <a:r>
              <a:rPr lang="en-US" dirty="0" smtClean="0"/>
              <a:t>The primary objective of this study is to determine objective metrics of adaptive behavior at the individual level via relevant neuropsychological assessments, performance on controlled, mission-relevant test tasks, and observation of psychophysiological responses during challenge. </a:t>
            </a:r>
          </a:p>
          <a:p>
            <a:pPr marL="0" indent="0">
              <a:buNone/>
            </a:pPr>
            <a:endParaRPr lang="en-US" dirty="0"/>
          </a:p>
          <a:p>
            <a:pPr marL="0" indent="0">
              <a:buNone/>
            </a:pPr>
            <a:endParaRPr lang="en-US" dirty="0"/>
          </a:p>
        </p:txBody>
      </p:sp>
      <p:sp>
        <p:nvSpPr>
          <p:cNvPr id="4" name="Rounded Rectangle 3"/>
          <p:cNvSpPr/>
          <p:nvPr/>
        </p:nvSpPr>
        <p:spPr>
          <a:xfrm>
            <a:off x="228600" y="4648200"/>
            <a:ext cx="7467600" cy="1143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dirty="0"/>
              <a:t>2</a:t>
            </a:r>
            <a:r>
              <a:rPr lang="en-US" dirty="0" smtClean="0"/>
              <a:t>. Lower scores on the adaptive test task will be associated with higher stress reactivity (less self-regulation) as indicated by higher HRV, skin conductance and neuroendocrine response</a:t>
            </a:r>
            <a:endParaRPr lang="en-US" dirty="0"/>
          </a:p>
        </p:txBody>
      </p:sp>
      <p:sp>
        <p:nvSpPr>
          <p:cNvPr id="6" name="Up Arrow 5"/>
          <p:cNvSpPr/>
          <p:nvPr/>
        </p:nvSpPr>
        <p:spPr>
          <a:xfrm>
            <a:off x="6006195" y="5442857"/>
            <a:ext cx="533400" cy="838200"/>
          </a:xfrm>
          <a:prstGeom prst="upArrow">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50" name="Picture 2" descr="https://d30y9cdsu7xlg0.cloudfront.net/png/86100-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351" y="5410200"/>
            <a:ext cx="1028700" cy="1028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humb7.shutterstock.com/display_pic_with_logo/259429/114692215/stock-vector-poor-fair-good-excellent-rating-meter-vector-114692215.jpg"/>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1915" b="74255" l="8000" r="48667">
                        <a14:foregroundMark x1="20667" y1="55319" x2="10444" y2="69574"/>
                        <a14:foregroundMark x1="10889" y1="69362" x2="20667" y2="54894"/>
                        <a14:foregroundMark x1="17333" y1="58085" x2="12000" y2="64255"/>
                        <a14:foregroundMark x1="12222" y1="64468" x2="10000" y2="67021"/>
                        <a14:foregroundMark x1="10222" y1="67447" x2="10000" y2="69574"/>
                        <a14:foregroundMark x1="20889" y1="57021" x2="31333" y2="54255"/>
                        <a14:foregroundMark x1="21778" y1="55532" x2="25333" y2="54894"/>
                        <a14:foregroundMark x1="20667" y1="55319" x2="27111" y2="54894"/>
                        <a14:foregroundMark x1="32000" y1="55106" x2="41556" y2="62128"/>
                        <a14:foregroundMark x1="32667" y1="55532" x2="40444" y2="59149"/>
                        <a14:foregroundMark x1="40667" y1="61489" x2="44444" y2="70000"/>
                        <a14:foregroundMark x1="35333" y1="61702" x2="40667" y2="69149"/>
                        <a14:foregroundMark x1="19333" y1="67234" x2="29111" y2="70851"/>
                        <a14:foregroundMark x1="28444" y1="72128" x2="23556" y2="68936"/>
                        <a14:foregroundMark x1="32222" y1="59362" x2="38444" y2="66596"/>
                        <a14:foregroundMark x1="30000" y1="60638" x2="36222" y2="66809"/>
                        <a14:foregroundMark x1="32222" y1="54894" x2="39111" y2="58723"/>
                        <a14:foregroundMark x1="31778" y1="54043" x2="37333" y2="56809"/>
                        <a14:foregroundMark x1="39778" y1="59787" x2="44667" y2="65957"/>
                        <a14:foregroundMark x1="39778" y1="58723" x2="43778" y2="61915"/>
                        <a14:foregroundMark x1="43778" y1="62340" x2="44889" y2="67872"/>
                        <a14:foregroundMark x1="44444" y1="65745" x2="46000" y2="70638"/>
                        <a14:foregroundMark x1="29111" y1="54894" x2="17111" y2="57447"/>
                        <a14:foregroundMark x1="23111" y1="55106" x2="13556" y2="59149"/>
                        <a14:foregroundMark x1="19556" y1="55745" x2="12667" y2="62766"/>
                        <a14:foregroundMark x1="14444" y1="58511" x2="8889" y2="67021"/>
                        <a14:foregroundMark x1="13111" y1="60851" x2="8667" y2="69362"/>
                        <a14:foregroundMark x1="12444" y1="59149" x2="26889" y2="53404"/>
                        <a14:foregroundMark x1="26667" y1="53617" x2="42000" y2="59362"/>
                      </a14:backgroundRemoval>
                    </a14:imgEffect>
                  </a14:imgLayer>
                </a14:imgProps>
              </a:ext>
              <a:ext uri="{28A0092B-C50C-407E-A947-70E740481C1C}">
                <a14:useLocalDpi xmlns:a14="http://schemas.microsoft.com/office/drawing/2010/main" val="0"/>
              </a:ext>
            </a:extLst>
          </a:blip>
          <a:srcRect l="7872" t="53131" r="51779" b="27051"/>
          <a:stretch/>
        </p:blipFill>
        <p:spPr bwMode="auto">
          <a:xfrm>
            <a:off x="7478193" y="5573486"/>
            <a:ext cx="1665807" cy="854528"/>
          </a:xfrm>
          <a:prstGeom prst="rect">
            <a:avLst/>
          </a:prstGeom>
          <a:noFill/>
          <a:extLst>
            <a:ext uri="{909E8E84-426E-40DD-AFC4-6F175D3DCCD1}">
              <a14:hiddenFill xmlns:a14="http://schemas.microsoft.com/office/drawing/2010/main">
                <a:solidFill>
                  <a:srgbClr val="FFFFFF"/>
                </a:solidFill>
              </a14:hiddenFill>
            </a:ext>
          </a:extLst>
        </p:spPr>
      </p:pic>
      <p:sp>
        <p:nvSpPr>
          <p:cNvPr id="7" name="Up Arrow 6"/>
          <p:cNvSpPr/>
          <p:nvPr/>
        </p:nvSpPr>
        <p:spPr>
          <a:xfrm rot="10800000">
            <a:off x="7086600" y="5505450"/>
            <a:ext cx="533400" cy="838200"/>
          </a:xfrm>
          <a:prstGeom prst="up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5" name="Picture 4" descr="http://thumb7.shutterstock.com/display_pic_with_logo/259429/114692215/stock-vector-poor-fair-good-excellent-rating-meter-vector-114692215.jpg"/>
          <p:cNvPicPr>
            <a:picLocks noChangeAspect="1" noChangeArrowheads="1"/>
          </p:cNvPicPr>
          <p:nvPr/>
        </p:nvPicPr>
        <p:blipFill rotWithShape="1">
          <a:blip r:embed="rId5">
            <a:extLst>
              <a:ext uri="{28A0092B-C50C-407E-A947-70E740481C1C}">
                <a14:useLocalDpi xmlns:a14="http://schemas.microsoft.com/office/drawing/2010/main" val="0"/>
              </a:ext>
            </a:extLst>
          </a:blip>
          <a:srcRect l="29826" t="73328" r="29826" b="6854"/>
          <a:stretch/>
        </p:blipFill>
        <p:spPr bwMode="auto">
          <a:xfrm>
            <a:off x="7489079" y="3733800"/>
            <a:ext cx="1665807" cy="85452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228600" y="2743200"/>
            <a:ext cx="7467600" cy="1143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r>
              <a:rPr lang="en-US" dirty="0"/>
              <a:t>1</a:t>
            </a:r>
            <a:r>
              <a:rPr lang="en-US" dirty="0" smtClean="0"/>
              <a:t>. </a:t>
            </a:r>
            <a:r>
              <a:rPr lang="en-US" dirty="0"/>
              <a:t>H</a:t>
            </a:r>
            <a:r>
              <a:rPr lang="en-US" dirty="0" smtClean="0"/>
              <a:t>igh scores on the adaptive test task will be positively correlated with scores of the tests of executive function.</a:t>
            </a:r>
            <a:endParaRPr lang="en-US" dirty="0"/>
          </a:p>
        </p:txBody>
      </p:sp>
      <p:sp>
        <p:nvSpPr>
          <p:cNvPr id="17" name="Up Arrow 16"/>
          <p:cNvSpPr/>
          <p:nvPr/>
        </p:nvSpPr>
        <p:spPr>
          <a:xfrm>
            <a:off x="5780319" y="3558266"/>
            <a:ext cx="533400" cy="838200"/>
          </a:xfrm>
          <a:prstGeom prst="up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Up Arrow 17"/>
          <p:cNvSpPr/>
          <p:nvPr/>
        </p:nvSpPr>
        <p:spPr>
          <a:xfrm>
            <a:off x="7157358" y="3614056"/>
            <a:ext cx="533400" cy="838200"/>
          </a:xfrm>
          <a:prstGeom prst="upArrow">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9" name="Picture 2" descr="http://upload.wikimedia.org/wikipedia/commons/a/ab/Prefrontal_cortex.p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2878" b="100000" l="1778" r="90000"/>
                    </a14:imgEffect>
                  </a14:imgLayer>
                </a14:imgProps>
              </a:ext>
              <a:ext uri="{28A0092B-C50C-407E-A947-70E740481C1C}">
                <a14:useLocalDpi xmlns:a14="http://schemas.microsoft.com/office/drawing/2010/main" val="0"/>
              </a:ext>
            </a:extLst>
          </a:blip>
          <a:srcRect/>
          <a:stretch>
            <a:fillRect/>
          </a:stretch>
        </p:blipFill>
        <p:spPr bwMode="auto">
          <a:xfrm>
            <a:off x="6047019" y="3977366"/>
            <a:ext cx="1202618" cy="742951"/>
          </a:xfrm>
          <a:prstGeom prst="rect">
            <a:avLst/>
          </a:prstGeom>
          <a:noFill/>
          <a:extLst>
            <a:ext uri="{909E8E84-426E-40DD-AFC4-6F175D3DCCD1}">
              <a14:hiddenFill xmlns:a14="http://schemas.microsoft.com/office/drawing/2010/main">
                <a:solidFill>
                  <a:srgbClr val="FFFFFF"/>
                </a:solidFill>
              </a14:hiddenFill>
            </a:ext>
          </a:extLst>
        </p:spPr>
      </p:pic>
      <p:sp>
        <p:nvSpPr>
          <p:cNvPr id="20" name="Cloud Callout 19"/>
          <p:cNvSpPr/>
          <p:nvPr/>
        </p:nvSpPr>
        <p:spPr>
          <a:xfrm>
            <a:off x="6313719" y="3505200"/>
            <a:ext cx="914395" cy="381000"/>
          </a:xfrm>
          <a:prstGeom prst="cloudCallout">
            <a:avLst>
              <a:gd name="adj1" fmla="val -22023"/>
              <a:gd name="adj2" fmla="val 116786"/>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483658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Design</a:t>
            </a:r>
            <a:endParaRPr lang="en-US" dirty="0"/>
          </a:p>
        </p:txBody>
      </p:sp>
      <p:sp>
        <p:nvSpPr>
          <p:cNvPr id="7" name="Rounded Rectangle 6"/>
          <p:cNvSpPr/>
          <p:nvPr/>
        </p:nvSpPr>
        <p:spPr>
          <a:xfrm>
            <a:off x="2715986" y="4468586"/>
            <a:ext cx="1197428" cy="6858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8" name="Rounded Rectangle 7"/>
          <p:cNvSpPr/>
          <p:nvPr/>
        </p:nvSpPr>
        <p:spPr>
          <a:xfrm>
            <a:off x="4065814" y="4468586"/>
            <a:ext cx="1197428" cy="6858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
        <p:nvSpPr>
          <p:cNvPr id="9" name="Rounded Rectangle 8"/>
          <p:cNvSpPr/>
          <p:nvPr/>
        </p:nvSpPr>
        <p:spPr>
          <a:xfrm>
            <a:off x="2715986" y="5306786"/>
            <a:ext cx="1197428" cy="6858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IC^</a:t>
            </a:r>
            <a:endParaRPr lang="en-US" dirty="0"/>
          </a:p>
        </p:txBody>
      </p:sp>
      <p:sp>
        <p:nvSpPr>
          <p:cNvPr id="10" name="Rounded Rectangle 9"/>
          <p:cNvSpPr/>
          <p:nvPr/>
        </p:nvSpPr>
        <p:spPr>
          <a:xfrm>
            <a:off x="4054928" y="5306786"/>
            <a:ext cx="1197428" cy="6858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IC=</a:t>
            </a:r>
            <a:endParaRPr lang="en-US" dirty="0"/>
          </a:p>
        </p:txBody>
      </p:sp>
      <p:sp>
        <p:nvSpPr>
          <p:cNvPr id="11" name="Rounded Rectangle 10"/>
          <p:cNvSpPr/>
          <p:nvPr/>
        </p:nvSpPr>
        <p:spPr>
          <a:xfrm>
            <a:off x="5437414" y="4430486"/>
            <a:ext cx="1197428" cy="685800"/>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Cv</a:t>
            </a:r>
            <a:endParaRPr lang="en-US" dirty="0"/>
          </a:p>
        </p:txBody>
      </p:sp>
      <p:sp>
        <p:nvSpPr>
          <p:cNvPr id="12" name="Rounded Rectangle 11"/>
          <p:cNvSpPr/>
          <p:nvPr/>
        </p:nvSpPr>
        <p:spPr>
          <a:xfrm>
            <a:off x="5437414" y="5312229"/>
            <a:ext cx="1197428" cy="6858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err="1" smtClean="0"/>
              <a:t>ICv</a:t>
            </a:r>
            <a:endParaRPr lang="en-US" dirty="0"/>
          </a:p>
        </p:txBody>
      </p:sp>
      <p:sp>
        <p:nvSpPr>
          <p:cNvPr id="13" name="Right Arrow 12"/>
          <p:cNvSpPr/>
          <p:nvPr/>
        </p:nvSpPr>
        <p:spPr>
          <a:xfrm>
            <a:off x="4065814" y="1426029"/>
            <a:ext cx="1649186" cy="457200"/>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Right Arrow 13"/>
          <p:cNvSpPr/>
          <p:nvPr/>
        </p:nvSpPr>
        <p:spPr>
          <a:xfrm>
            <a:off x="4065814" y="2438400"/>
            <a:ext cx="1649186" cy="457200"/>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5" name="Right Arrow 14"/>
          <p:cNvSpPr/>
          <p:nvPr/>
        </p:nvSpPr>
        <p:spPr>
          <a:xfrm>
            <a:off x="4065814" y="3483429"/>
            <a:ext cx="1649186" cy="457200"/>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TextBox 15"/>
          <p:cNvSpPr txBox="1"/>
          <p:nvPr/>
        </p:nvSpPr>
        <p:spPr>
          <a:xfrm rot="16200000">
            <a:off x="1621581" y="5122120"/>
            <a:ext cx="1752601" cy="369332"/>
          </a:xfrm>
          <a:prstGeom prst="rect">
            <a:avLst/>
          </a:prstGeom>
          <a:noFill/>
        </p:spPr>
        <p:txBody>
          <a:bodyPr wrap="square" rtlCol="0">
            <a:spAutoFit/>
          </a:bodyPr>
          <a:lstStyle/>
          <a:p>
            <a:pPr algn="ctr"/>
            <a:r>
              <a:rPr lang="en-US" dirty="0" smtClean="0"/>
              <a:t>Consistency</a:t>
            </a:r>
            <a:endParaRPr lang="en-US" dirty="0"/>
          </a:p>
        </p:txBody>
      </p:sp>
      <p:sp>
        <p:nvSpPr>
          <p:cNvPr id="17" name="TextBox 16"/>
          <p:cNvSpPr txBox="1"/>
          <p:nvPr/>
        </p:nvSpPr>
        <p:spPr>
          <a:xfrm>
            <a:off x="3314700" y="6156265"/>
            <a:ext cx="2835730" cy="369332"/>
          </a:xfrm>
          <a:prstGeom prst="rect">
            <a:avLst/>
          </a:prstGeom>
          <a:noFill/>
        </p:spPr>
        <p:txBody>
          <a:bodyPr wrap="square" rtlCol="0">
            <a:spAutoFit/>
          </a:bodyPr>
          <a:lstStyle/>
          <a:p>
            <a:pPr algn="ctr"/>
            <a:r>
              <a:rPr lang="en-US" dirty="0" smtClean="0"/>
              <a:t>Response Direction</a:t>
            </a:r>
            <a:endParaRPr lang="en-US" dirty="0"/>
          </a:p>
        </p:txBody>
      </p:sp>
      <p:sp>
        <p:nvSpPr>
          <p:cNvPr id="20" name="TextBox 19"/>
          <p:cNvSpPr txBox="1"/>
          <p:nvPr/>
        </p:nvSpPr>
        <p:spPr>
          <a:xfrm>
            <a:off x="5867400" y="1426029"/>
            <a:ext cx="3048000" cy="738664"/>
          </a:xfrm>
          <a:prstGeom prst="rect">
            <a:avLst/>
          </a:prstGeom>
          <a:noFill/>
        </p:spPr>
        <p:txBody>
          <a:bodyPr wrap="square" rtlCol="0">
            <a:spAutoFit/>
          </a:bodyPr>
          <a:lstStyle/>
          <a:p>
            <a:r>
              <a:rPr lang="en-US" sz="1400" dirty="0" smtClean="0"/>
              <a:t>Characterization of the population sample to include demographic information and military experience</a:t>
            </a:r>
            <a:endParaRPr lang="en-US" sz="1400" dirty="0"/>
          </a:p>
        </p:txBody>
      </p:sp>
      <p:sp>
        <p:nvSpPr>
          <p:cNvPr id="21" name="TextBox 20"/>
          <p:cNvSpPr txBox="1"/>
          <p:nvPr/>
        </p:nvSpPr>
        <p:spPr>
          <a:xfrm>
            <a:off x="5867400" y="2337214"/>
            <a:ext cx="3276600" cy="1169551"/>
          </a:xfrm>
          <a:prstGeom prst="rect">
            <a:avLst/>
          </a:prstGeom>
          <a:noFill/>
        </p:spPr>
        <p:txBody>
          <a:bodyPr wrap="square" rtlCol="0">
            <a:spAutoFit/>
          </a:bodyPr>
          <a:lstStyle/>
          <a:p>
            <a:r>
              <a:rPr lang="en-US" sz="1400" dirty="0" smtClean="0"/>
              <a:t>Performance on scientifically rigorous standardized executive function tasks related to adaptability including cognitive flexibility, inhibition, and executive function</a:t>
            </a:r>
            <a:endParaRPr lang="en-US" sz="1400" dirty="0"/>
          </a:p>
        </p:txBody>
      </p:sp>
      <p:sp>
        <p:nvSpPr>
          <p:cNvPr id="22" name="TextBox 21"/>
          <p:cNvSpPr txBox="1"/>
          <p:nvPr/>
        </p:nvSpPr>
        <p:spPr>
          <a:xfrm>
            <a:off x="5894614" y="3506765"/>
            <a:ext cx="3048000" cy="738664"/>
          </a:xfrm>
          <a:prstGeom prst="rect">
            <a:avLst/>
          </a:prstGeom>
          <a:noFill/>
        </p:spPr>
        <p:txBody>
          <a:bodyPr wrap="square" rtlCol="0">
            <a:spAutoFit/>
          </a:bodyPr>
          <a:lstStyle/>
          <a:p>
            <a:r>
              <a:rPr lang="en-US" sz="1400" dirty="0" smtClean="0"/>
              <a:t>Performance under stress while responding to authentic military situations</a:t>
            </a:r>
            <a:endParaRPr lang="en-US" sz="1400" dirty="0"/>
          </a:p>
        </p:txBody>
      </p:sp>
      <p:sp>
        <p:nvSpPr>
          <p:cNvPr id="4" name="Rounded Rectangle 3"/>
          <p:cNvSpPr/>
          <p:nvPr/>
        </p:nvSpPr>
        <p:spPr>
          <a:xfrm>
            <a:off x="958196" y="1143000"/>
            <a:ext cx="3429000" cy="91440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Behavioral Assessments</a:t>
            </a:r>
            <a:endParaRPr lang="en-US" dirty="0"/>
          </a:p>
        </p:txBody>
      </p:sp>
      <p:sp>
        <p:nvSpPr>
          <p:cNvPr id="5" name="Rounded Rectangle 4"/>
          <p:cNvSpPr/>
          <p:nvPr/>
        </p:nvSpPr>
        <p:spPr>
          <a:xfrm>
            <a:off x="958196" y="2209800"/>
            <a:ext cx="3429000" cy="9144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Neuropsychological Tasks</a:t>
            </a:r>
            <a:endParaRPr lang="en-US" dirty="0"/>
          </a:p>
        </p:txBody>
      </p:sp>
      <p:sp>
        <p:nvSpPr>
          <p:cNvPr id="6" name="Rounded Rectangle 5"/>
          <p:cNvSpPr/>
          <p:nvPr/>
        </p:nvSpPr>
        <p:spPr>
          <a:xfrm>
            <a:off x="958196" y="3254829"/>
            <a:ext cx="3429000" cy="9144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Adaptive Test Task</a:t>
            </a:r>
            <a:endParaRPr lang="en-US" dirty="0"/>
          </a:p>
        </p:txBody>
      </p:sp>
      <p:pic>
        <p:nvPicPr>
          <p:cNvPr id="18" name="Picture 2" descr="http://upload.wikimedia.org/wikipedia/commons/a/ab/Prefrontal_cortex.pn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2878" b="100000" l="1778" r="90000"/>
                    </a14:imgEffect>
                  </a14:imgLayer>
                </a14:imgProps>
              </a:ext>
              <a:ext uri="{28A0092B-C50C-407E-A947-70E740481C1C}">
                <a14:useLocalDpi xmlns:a14="http://schemas.microsoft.com/office/drawing/2010/main" val="0"/>
              </a:ext>
            </a:extLst>
          </a:blip>
          <a:srcRect/>
          <a:stretch>
            <a:fillRect/>
          </a:stretch>
        </p:blipFill>
        <p:spPr bwMode="auto">
          <a:xfrm>
            <a:off x="3902782" y="2524124"/>
            <a:ext cx="1202618" cy="7429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http://www.sturgis-sd.gov/images/pages/N428/Checklist_thumb.jp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044296" y="1436914"/>
            <a:ext cx="800100" cy="800100"/>
          </a:xfrm>
          <a:prstGeom prst="rect">
            <a:avLst/>
          </a:prstGeom>
          <a:noFill/>
          <a:extLst>
            <a:ext uri="{909E8E84-426E-40DD-AFC4-6F175D3DCCD1}">
              <a14:hiddenFill xmlns:a14="http://schemas.microsoft.com/office/drawing/2010/main">
                <a:solidFill>
                  <a:srgbClr val="FFFFFF"/>
                </a:solidFill>
              </a14:hiddenFill>
            </a:ext>
          </a:extLst>
        </p:spPr>
      </p:pic>
      <p:sp>
        <p:nvSpPr>
          <p:cNvPr id="3" name="Left Brace 2"/>
          <p:cNvSpPr/>
          <p:nvPr/>
        </p:nvSpPr>
        <p:spPr>
          <a:xfrm>
            <a:off x="685800" y="1066800"/>
            <a:ext cx="304800" cy="3124200"/>
          </a:xfrm>
          <a:prstGeom prst="leftBrace">
            <a:avLst/>
          </a:prstGeom>
          <a:ln>
            <a:tailEnd type="none"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3" name="TextBox 22"/>
          <p:cNvSpPr txBox="1"/>
          <p:nvPr/>
        </p:nvSpPr>
        <p:spPr>
          <a:xfrm rot="16200000">
            <a:off x="-1193728" y="2412929"/>
            <a:ext cx="3366389" cy="369332"/>
          </a:xfrm>
          <a:prstGeom prst="rect">
            <a:avLst/>
          </a:prstGeom>
          <a:noFill/>
        </p:spPr>
        <p:txBody>
          <a:bodyPr wrap="none" rtlCol="0">
            <a:spAutoFit/>
          </a:bodyPr>
          <a:lstStyle/>
          <a:p>
            <a:r>
              <a:rPr lang="en-US" dirty="0" smtClean="0"/>
              <a:t>Multiple levels of measurement</a:t>
            </a:r>
            <a:endParaRPr lang="en-US" dirty="0"/>
          </a:p>
        </p:txBody>
      </p:sp>
      <p:sp>
        <p:nvSpPr>
          <p:cNvPr id="25" name="Curved Right Arrow 24"/>
          <p:cNvSpPr/>
          <p:nvPr/>
        </p:nvSpPr>
        <p:spPr>
          <a:xfrm rot="20326793">
            <a:off x="1335230" y="4377562"/>
            <a:ext cx="838200" cy="1219200"/>
          </a:xfrm>
          <a:prstGeom prst="curvedRightArrow">
            <a:avLst/>
          </a:prstGeom>
          <a:solidFill>
            <a:schemeClr val="accent1">
              <a:lumMod val="60000"/>
              <a:lumOff val="40000"/>
            </a:schemeClr>
          </a:solidFill>
          <a:ln w="12700" cmpd="sng"/>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93835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Population</a:t>
            </a:r>
            <a:endParaRPr lang="en-US" dirty="0"/>
          </a:p>
        </p:txBody>
      </p:sp>
      <p:sp>
        <p:nvSpPr>
          <p:cNvPr id="3" name="Content Placeholder 2"/>
          <p:cNvSpPr>
            <a:spLocks noGrp="1"/>
          </p:cNvSpPr>
          <p:nvPr>
            <p:ph idx="1"/>
          </p:nvPr>
        </p:nvSpPr>
        <p:spPr>
          <a:xfrm>
            <a:off x="228600" y="952500"/>
            <a:ext cx="8534400" cy="4191000"/>
          </a:xfrm>
        </p:spPr>
        <p:txBody>
          <a:bodyPr>
            <a:noAutofit/>
          </a:bodyPr>
          <a:lstStyle/>
          <a:p>
            <a:pPr marL="0" indent="0">
              <a:buNone/>
            </a:pPr>
            <a:r>
              <a:rPr lang="en-US" dirty="0" smtClean="0"/>
              <a:t>Healthy </a:t>
            </a:r>
            <a:r>
              <a:rPr lang="en-US" dirty="0"/>
              <a:t>male and female adults aged 21-50 years who meet all </a:t>
            </a:r>
            <a:r>
              <a:rPr lang="en-US" dirty="0" smtClean="0"/>
              <a:t>of </a:t>
            </a:r>
            <a:r>
              <a:rPr lang="en-US" dirty="0"/>
              <a:t>the following criteria will be included in the study</a:t>
            </a:r>
            <a:r>
              <a:rPr lang="en-US" dirty="0" smtClean="0"/>
              <a:t>:</a:t>
            </a:r>
            <a:endParaRPr lang="en-US" dirty="0"/>
          </a:p>
          <a:p>
            <a:r>
              <a:rPr lang="en-US" sz="1800" dirty="0" smtClean="0"/>
              <a:t>Have </a:t>
            </a:r>
            <a:r>
              <a:rPr lang="en-US" sz="1800" dirty="0"/>
              <a:t>(within the past 5 </a:t>
            </a:r>
            <a:r>
              <a:rPr lang="en-US" sz="1800" dirty="0" err="1"/>
              <a:t>yrs</a:t>
            </a:r>
            <a:r>
              <a:rPr lang="en-US" sz="1800" dirty="0"/>
              <a:t>) or are currently serving on active duty in the U.S. Army. </a:t>
            </a:r>
          </a:p>
          <a:p>
            <a:r>
              <a:rPr lang="en-US" sz="1800" dirty="0" smtClean="0"/>
              <a:t>Held </a:t>
            </a:r>
            <a:r>
              <a:rPr lang="en-US" sz="1800" dirty="0"/>
              <a:t>or currently hold the rank of E-5 (SGT), E-6 (SSG), E-7 (SFC), O-2 (1LT), O-3 (CPT), or O-4 (MAJ). </a:t>
            </a:r>
          </a:p>
        </p:txBody>
      </p:sp>
      <p:sp>
        <p:nvSpPr>
          <p:cNvPr id="4" name="Rectangle 3"/>
          <p:cNvSpPr/>
          <p:nvPr/>
        </p:nvSpPr>
        <p:spPr>
          <a:xfrm>
            <a:off x="4724400" y="2786418"/>
            <a:ext cx="4267200" cy="3614142"/>
          </a:xfrm>
          <a:prstGeom prst="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Selection Justification:</a:t>
            </a:r>
          </a:p>
          <a:p>
            <a:pPr algn="ctr"/>
            <a:endParaRPr lang="en-US" b="1" dirty="0"/>
          </a:p>
          <a:p>
            <a:pPr algn="ctr"/>
            <a:r>
              <a:rPr lang="en-US" dirty="0" smtClean="0"/>
              <a:t>AWG identified a sample of leadership for which adaptable leader training would have the largest impact.</a:t>
            </a:r>
          </a:p>
          <a:p>
            <a:pPr algn="ctr"/>
            <a:endParaRPr lang="en-US" b="1" dirty="0" smtClean="0"/>
          </a:p>
          <a:p>
            <a:pPr algn="ctr"/>
            <a:r>
              <a:rPr lang="en-US" dirty="0" smtClean="0"/>
              <a:t>Individuals need to be capable of completing the test tasks</a:t>
            </a:r>
          </a:p>
          <a:p>
            <a:pPr algn="ctr"/>
            <a:endParaRPr lang="en-US" dirty="0"/>
          </a:p>
          <a:p>
            <a:pPr algn="ctr"/>
            <a:r>
              <a:rPr lang="en-US" dirty="0"/>
              <a:t>V</a:t>
            </a:r>
            <a:r>
              <a:rPr lang="en-US" dirty="0" smtClean="0"/>
              <a:t>ariability on the adaptive test task will be attributed to differences in adaptable skill, not lack of understanding the task</a:t>
            </a:r>
            <a:endParaRPr lang="en-US" dirty="0"/>
          </a:p>
        </p:txBody>
      </p:sp>
      <p:sp>
        <p:nvSpPr>
          <p:cNvPr id="6" name="Rectangle 5"/>
          <p:cNvSpPr/>
          <p:nvPr/>
        </p:nvSpPr>
        <p:spPr>
          <a:xfrm>
            <a:off x="228600" y="3048000"/>
            <a:ext cx="4572000" cy="3385542"/>
          </a:xfrm>
          <a:prstGeom prst="rect">
            <a:avLst/>
          </a:prstGeom>
        </p:spPr>
        <p:txBody>
          <a:bodyPr>
            <a:spAutoFit/>
          </a:bodyPr>
          <a:lstStyle/>
          <a:p>
            <a:pPr marL="230188" lvl="0" indent="-230188" defTabSz="457200">
              <a:spcBef>
                <a:spcPts val="300"/>
              </a:spcBef>
              <a:spcAft>
                <a:spcPts val="300"/>
              </a:spcAft>
              <a:buFont typeface="Wingdings" charset="2"/>
              <a:buChar char="§"/>
            </a:pPr>
            <a:r>
              <a:rPr lang="en-US" dirty="0">
                <a:solidFill>
                  <a:srgbClr val="0A237A"/>
                </a:solidFill>
              </a:rPr>
              <a:t>Served or currently serve in an Army Combat Arms Military Occupation Specialty (MOS). </a:t>
            </a:r>
          </a:p>
          <a:p>
            <a:pPr marL="230188" lvl="0" indent="-230188" defTabSz="457200">
              <a:spcBef>
                <a:spcPts val="300"/>
              </a:spcBef>
              <a:spcAft>
                <a:spcPts val="300"/>
              </a:spcAft>
              <a:buFont typeface="Wingdings" charset="2"/>
              <a:buChar char="§"/>
            </a:pPr>
            <a:r>
              <a:rPr lang="en-US" dirty="0">
                <a:solidFill>
                  <a:srgbClr val="0A237A"/>
                </a:solidFill>
              </a:rPr>
              <a:t>Have held a leadership position commensurate with their rank.  </a:t>
            </a:r>
          </a:p>
          <a:p>
            <a:pPr marL="230188" lvl="0" indent="-230188" defTabSz="457200">
              <a:spcBef>
                <a:spcPts val="300"/>
              </a:spcBef>
              <a:spcAft>
                <a:spcPts val="300"/>
              </a:spcAft>
              <a:buFont typeface="Wingdings" charset="2"/>
              <a:buChar char="§"/>
            </a:pPr>
            <a:r>
              <a:rPr lang="en-US" dirty="0">
                <a:solidFill>
                  <a:srgbClr val="0A237A"/>
                </a:solidFill>
              </a:rPr>
              <a:t>Have basic English proficiency.</a:t>
            </a:r>
          </a:p>
          <a:p>
            <a:pPr marL="230188" lvl="0" indent="-230188" defTabSz="457200">
              <a:spcBef>
                <a:spcPts val="300"/>
              </a:spcBef>
              <a:spcAft>
                <a:spcPts val="300"/>
              </a:spcAft>
              <a:buFont typeface="Wingdings" charset="2"/>
              <a:buChar char="§"/>
            </a:pPr>
            <a:r>
              <a:rPr lang="en-US" dirty="0">
                <a:solidFill>
                  <a:srgbClr val="0A237A"/>
                </a:solidFill>
              </a:rPr>
              <a:t>Can use a computer and type to communicate a message</a:t>
            </a:r>
          </a:p>
          <a:p>
            <a:pPr marL="230188" lvl="0" indent="-230188" defTabSz="457200">
              <a:spcBef>
                <a:spcPts val="300"/>
              </a:spcBef>
              <a:spcAft>
                <a:spcPts val="300"/>
              </a:spcAft>
              <a:buFont typeface="Wingdings" charset="2"/>
              <a:buChar char="§"/>
            </a:pPr>
            <a:r>
              <a:rPr lang="en-US" dirty="0">
                <a:solidFill>
                  <a:srgbClr val="0A237A"/>
                </a:solidFill>
              </a:rPr>
              <a:t>Willing to participate in a telephone screen. </a:t>
            </a:r>
          </a:p>
          <a:p>
            <a:pPr lvl="0" defTabSz="457200">
              <a:spcBef>
                <a:spcPts val="300"/>
              </a:spcBef>
              <a:spcAft>
                <a:spcPts val="300"/>
              </a:spcAft>
            </a:pPr>
            <a:endParaRPr lang="en-US" sz="900" dirty="0">
              <a:solidFill>
                <a:srgbClr val="0A237A"/>
              </a:solidFill>
            </a:endParaRPr>
          </a:p>
        </p:txBody>
      </p:sp>
    </p:spTree>
    <p:extLst>
      <p:ext uri="{BB962C8B-B14F-4D97-AF65-F5344CB8AC3E}">
        <p14:creationId xmlns:p14="http://schemas.microsoft.com/office/powerpoint/2010/main" val="734136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ight Arrow 29"/>
          <p:cNvSpPr/>
          <p:nvPr/>
        </p:nvSpPr>
        <p:spPr>
          <a:xfrm>
            <a:off x="3826329" y="1473350"/>
            <a:ext cx="1431471" cy="512334"/>
          </a:xfrm>
          <a:prstGeom prst="rightArrow">
            <a:avLst>
              <a:gd name="adj1" fmla="val 46390"/>
              <a:gd name="adj2"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9" name="Right Arrow 28"/>
          <p:cNvSpPr/>
          <p:nvPr/>
        </p:nvSpPr>
        <p:spPr>
          <a:xfrm rot="5400000">
            <a:off x="638796" y="5085409"/>
            <a:ext cx="494152" cy="64633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3" name="Right Arrow 12"/>
          <p:cNvSpPr/>
          <p:nvPr/>
        </p:nvSpPr>
        <p:spPr>
          <a:xfrm rot="5400000">
            <a:off x="4182456" y="4494350"/>
            <a:ext cx="1676274" cy="646331"/>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Right Arrow 11"/>
          <p:cNvSpPr/>
          <p:nvPr/>
        </p:nvSpPr>
        <p:spPr>
          <a:xfrm rot="10800000">
            <a:off x="5600700" y="3687028"/>
            <a:ext cx="1807595" cy="60298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Study Population - Recruitment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19400" y="988823"/>
            <a:ext cx="996554" cy="993648"/>
          </a:xfrm>
        </p:spPr>
      </p:pic>
      <p:sp>
        <p:nvSpPr>
          <p:cNvPr id="5" name="TextBox 4"/>
          <p:cNvSpPr txBox="1"/>
          <p:nvPr/>
        </p:nvSpPr>
        <p:spPr>
          <a:xfrm>
            <a:off x="2496378" y="1973408"/>
            <a:ext cx="1809044" cy="646331"/>
          </a:xfrm>
          <a:prstGeom prst="rect">
            <a:avLst/>
          </a:prstGeom>
          <a:noFill/>
        </p:spPr>
        <p:txBody>
          <a:bodyPr wrap="square" rtlCol="0">
            <a:spAutoFit/>
          </a:bodyPr>
          <a:lstStyle/>
          <a:p>
            <a:pPr algn="ctr"/>
            <a:r>
              <a:rPr lang="en-US" sz="1200" b="1" dirty="0" smtClean="0"/>
              <a:t>The Johns Hopkins</a:t>
            </a:r>
          </a:p>
          <a:p>
            <a:pPr algn="ctr"/>
            <a:r>
              <a:rPr lang="en-US" sz="1200" b="1" dirty="0" smtClean="0"/>
              <a:t> IRB reviews the study and approves it</a:t>
            </a:r>
            <a:endParaRPr lang="en-US" sz="1200" b="1" dirty="0"/>
          </a:p>
        </p:txBody>
      </p:sp>
      <p:sp>
        <p:nvSpPr>
          <p:cNvPr id="6" name="Cloud Callout 5"/>
          <p:cNvSpPr/>
          <p:nvPr/>
        </p:nvSpPr>
        <p:spPr>
          <a:xfrm>
            <a:off x="4038721" y="919965"/>
            <a:ext cx="1066800" cy="685800"/>
          </a:xfrm>
          <a:prstGeom prst="cloudCallout">
            <a:avLst>
              <a:gd name="adj1" fmla="val -70833"/>
              <a:gd name="adj2" fmla="val -1369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03832" y="3612559"/>
            <a:ext cx="2047423" cy="1091959"/>
          </a:xfrm>
          <a:prstGeom prst="rect">
            <a:avLst/>
          </a:prstGeom>
        </p:spPr>
      </p:pic>
      <p:pic>
        <p:nvPicPr>
          <p:cNvPr id="2056" name="Picture 8" descr="http://identity.jhuapl.edu/downloads/apl-logos/png/apl_vertical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844" y="649032"/>
            <a:ext cx="2438400" cy="1595044"/>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a:off x="1981200" y="1408576"/>
            <a:ext cx="838200" cy="512334"/>
          </a:xfrm>
          <a:prstGeom prst="rightArrow">
            <a:avLst>
              <a:gd name="adj1" fmla="val 46390"/>
              <a:gd name="adj2"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9" name="TextBox 18"/>
          <p:cNvSpPr txBox="1"/>
          <p:nvPr/>
        </p:nvSpPr>
        <p:spPr>
          <a:xfrm>
            <a:off x="6343302" y="2875226"/>
            <a:ext cx="1452122" cy="461665"/>
          </a:xfrm>
          <a:prstGeom prst="rect">
            <a:avLst/>
          </a:prstGeom>
          <a:noFill/>
        </p:spPr>
        <p:txBody>
          <a:bodyPr wrap="square" rtlCol="0">
            <a:spAutoFit/>
          </a:bodyPr>
          <a:lstStyle/>
          <a:p>
            <a:pPr algn="ctr"/>
            <a:r>
              <a:rPr lang="en-US" sz="1200" b="1" dirty="0" smtClean="0"/>
              <a:t>Approved Emails are sent out</a:t>
            </a:r>
            <a:endParaRPr lang="en-US" sz="1200" b="1" dirty="0"/>
          </a:p>
        </p:txBody>
      </p:sp>
      <p:sp>
        <p:nvSpPr>
          <p:cNvPr id="20" name="TextBox 19"/>
          <p:cNvSpPr txBox="1"/>
          <p:nvPr/>
        </p:nvSpPr>
        <p:spPr>
          <a:xfrm>
            <a:off x="6999059" y="4704518"/>
            <a:ext cx="2209800" cy="646331"/>
          </a:xfrm>
          <a:prstGeom prst="rect">
            <a:avLst/>
          </a:prstGeom>
          <a:noFill/>
        </p:spPr>
        <p:txBody>
          <a:bodyPr wrap="square" rtlCol="0">
            <a:spAutoFit/>
          </a:bodyPr>
          <a:lstStyle/>
          <a:p>
            <a:pPr algn="ctr"/>
            <a:r>
              <a:rPr lang="en-US" sz="1200" b="1" dirty="0" smtClean="0"/>
              <a:t>Possible population reviews the email and respond if interested </a:t>
            </a:r>
            <a:endParaRPr lang="en-US" sz="1200" b="1" dirty="0"/>
          </a:p>
        </p:txBody>
      </p:sp>
      <p:sp>
        <p:nvSpPr>
          <p:cNvPr id="21" name="TextBox 20"/>
          <p:cNvSpPr txBox="1"/>
          <p:nvPr/>
        </p:nvSpPr>
        <p:spPr>
          <a:xfrm>
            <a:off x="1711781" y="4264950"/>
            <a:ext cx="2914648" cy="1200329"/>
          </a:xfrm>
          <a:prstGeom prst="rect">
            <a:avLst/>
          </a:prstGeom>
          <a:noFill/>
        </p:spPr>
        <p:txBody>
          <a:bodyPr wrap="square" rtlCol="0">
            <a:spAutoFit/>
          </a:bodyPr>
          <a:lstStyle/>
          <a:p>
            <a:pPr algn="ctr"/>
            <a:r>
              <a:rPr lang="en-US" sz="1200" b="1" dirty="0" smtClean="0"/>
              <a:t>JHU/APL Team conducts phone screens with interested individuals</a:t>
            </a:r>
          </a:p>
          <a:p>
            <a:pPr algn="ctr"/>
            <a:endParaRPr lang="en-US" sz="1200" b="1" dirty="0"/>
          </a:p>
          <a:p>
            <a:pPr algn="ctr"/>
            <a:r>
              <a:rPr lang="en-US" sz="1200" b="1" dirty="0" smtClean="0"/>
              <a:t>Individuals either meet the screening criteria, or are excluded from the study</a:t>
            </a:r>
            <a:endParaRPr lang="en-US" sz="1200" b="1" dirty="0"/>
          </a:p>
        </p:txBody>
      </p:sp>
      <p:sp>
        <p:nvSpPr>
          <p:cNvPr id="22" name="Right Arrow 21"/>
          <p:cNvSpPr/>
          <p:nvPr/>
        </p:nvSpPr>
        <p:spPr>
          <a:xfrm rot="10800000">
            <a:off x="1495474" y="3707184"/>
            <a:ext cx="3362274" cy="60298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2054" name="Picture 6" descr="http://www.premierrides.com/wp-content/uploads/2015/03/blue-phone-icon.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459" b="100000" l="0" r="100000">
                        <a14:foregroundMark x1="64091" y1="39450" x2="64091" y2="39450"/>
                        <a14:foregroundMark x1="60909" y1="35780" x2="60909" y2="35780"/>
                        <a14:foregroundMark x1="53636" y1="35780" x2="53636" y2="35780"/>
                        <a14:foregroundMark x1="39091" y1="50000" x2="39091" y2="50000"/>
                        <a14:foregroundMark x1="38182" y1="59633" x2="38182" y2="59633"/>
                        <a14:foregroundMark x1="36818" y1="64679" x2="36818" y2="64679"/>
                        <a14:foregroundMark x1="36818" y1="64679" x2="38182" y2="61009"/>
                        <a14:foregroundMark x1="42727" y1="49083" x2="42727" y2="49083"/>
                        <a14:foregroundMark x1="42727" y1="45413" x2="45455" y2="41743"/>
                        <a14:foregroundMark x1="47727" y1="40367" x2="53636" y2="37156"/>
                        <a14:foregroundMark x1="57273" y1="34404" x2="57273" y2="34404"/>
                        <a14:foregroundMark x1="63182" y1="33486" x2="63182" y2="33486"/>
                        <a14:foregroundMark x1="65455" y1="29817" x2="65455" y2="29817"/>
                        <a14:foregroundMark x1="34545" y1="50000" x2="34545" y2="50000"/>
                        <a14:foregroundMark x1="33182" y1="64679" x2="33182" y2="64679"/>
                        <a14:foregroundMark x1="36818" y1="69266" x2="36818" y2="69266"/>
                        <a14:foregroundMark x1="39091" y1="68349" x2="39091" y2="68349"/>
                        <a14:foregroundMark x1="47727" y1="61009" x2="47727" y2="61009"/>
                        <a14:foregroundMark x1="47727" y1="55046" x2="52273" y2="52752"/>
                        <a14:foregroundMark x1="63182" y1="37156" x2="63182" y2="37156"/>
                        <a14:foregroundMark x1="70455" y1="52752" x2="70455" y2="55963"/>
                        <a14:foregroundMark x1="64091" y1="74312" x2="59545" y2="74312"/>
                        <a14:foregroundMark x1="57273" y1="70642" x2="57273" y2="70642"/>
                      </a14:backgroundRemoval>
                    </a14:imgEffect>
                  </a14:imgLayer>
                </a14:imgProps>
              </a:ext>
              <a:ext uri="{28A0092B-C50C-407E-A947-70E740481C1C}">
                <a14:useLocalDpi xmlns:a14="http://schemas.microsoft.com/office/drawing/2010/main" val="0"/>
              </a:ext>
            </a:extLst>
          </a:blip>
          <a:srcRect/>
          <a:stretch>
            <a:fillRect/>
          </a:stretch>
        </p:blipFill>
        <p:spPr bwMode="auto">
          <a:xfrm>
            <a:off x="4648200" y="3534670"/>
            <a:ext cx="914400" cy="9076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luongme1\AppData\Local\Microsoft\Windows\Temporary Internet Files\Content.IE5\XFLXXS02\large-Alphabet-Letter-X-66.6-3871[1].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5400000">
            <a:off x="4724209" y="4533166"/>
            <a:ext cx="592767" cy="663899"/>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luongme1\AppData\Local\Microsoft\Windows\Temporary Internet Files\Content.IE5\EX1XK1ZK\2349348534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74912" y="3668746"/>
            <a:ext cx="736775" cy="621263"/>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luongme1\AppData\Local\Microsoft\Windows\Temporary Internet Files\Content.IE5\K0ZKGA8C\GiWSP[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05422" y="988823"/>
            <a:ext cx="533398" cy="5333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19756" y="2065742"/>
            <a:ext cx="2209800" cy="461665"/>
          </a:xfrm>
          <a:prstGeom prst="rect">
            <a:avLst/>
          </a:prstGeom>
          <a:noFill/>
        </p:spPr>
        <p:txBody>
          <a:bodyPr wrap="square" rtlCol="0">
            <a:spAutoFit/>
          </a:bodyPr>
          <a:lstStyle/>
          <a:p>
            <a:pPr algn="ctr"/>
            <a:r>
              <a:rPr lang="en-US" sz="1200" b="1" dirty="0" smtClean="0"/>
              <a:t>JHU/APL Team generates study protocol and content</a:t>
            </a:r>
            <a:endParaRPr lang="en-US" sz="1200" b="1" dirty="0"/>
          </a:p>
        </p:txBody>
      </p:sp>
      <p:sp>
        <p:nvSpPr>
          <p:cNvPr id="32" name="TextBox 31"/>
          <p:cNvSpPr txBox="1"/>
          <p:nvPr/>
        </p:nvSpPr>
        <p:spPr>
          <a:xfrm>
            <a:off x="28624" y="3567072"/>
            <a:ext cx="1714500" cy="646331"/>
          </a:xfrm>
          <a:prstGeom prst="rect">
            <a:avLst/>
          </a:prstGeom>
          <a:noFill/>
        </p:spPr>
        <p:txBody>
          <a:bodyPr wrap="square" rtlCol="0">
            <a:spAutoFit/>
          </a:bodyPr>
          <a:lstStyle/>
          <a:p>
            <a:pPr algn="ctr"/>
            <a:r>
              <a:rPr lang="en-US" sz="1200" b="1" dirty="0" smtClean="0"/>
              <a:t>JHU/APL Team schedules lab session</a:t>
            </a:r>
            <a:endParaRPr lang="en-US" sz="1200" b="1" dirty="0"/>
          </a:p>
        </p:txBody>
      </p:sp>
      <p:pic>
        <p:nvPicPr>
          <p:cNvPr id="33" name="Picture 9" descr="http://www.biopac.com/ProductImages/mp150.jp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100000" l="0" r="100000">
                        <a14:foregroundMark x1="14819" y1="28405" x2="14819" y2="28405"/>
                        <a14:foregroundMark x1="29744" y1="21401" x2="29744" y2="21401"/>
                        <a14:foregroundMark x1="29744" y1="38132" x2="29744" y2="38132"/>
                        <a14:foregroundMark x1="23987" y1="61868" x2="23987" y2="61868"/>
                        <a14:foregroundMark x1="21429" y1="68288" x2="21429" y2="68288"/>
                        <a14:foregroundMark x1="42751" y1="31323" x2="42751" y2="31323"/>
                        <a14:foregroundMark x1="35075" y1="30156" x2="33475" y2="29572"/>
                        <a14:foregroundMark x1="14819" y1="24903" x2="14819" y2="24903"/>
                        <a14:foregroundMark x1="8102" y1="23152" x2="8102" y2="23152"/>
                        <a14:foregroundMark x1="7783" y1="30739" x2="7783" y2="32490"/>
                        <a14:foregroundMark x1="8422" y1="49805" x2="8102" y2="53307"/>
                        <a14:foregroundMark x1="7783" y1="61284" x2="7783" y2="65370"/>
                        <a14:foregroundMark x1="7783" y1="72957" x2="8422" y2="75875"/>
                        <a14:foregroundMark x1="58635" y1="38132" x2="58635" y2="38132"/>
                        <a14:foregroundMark x1="70362" y1="28988" x2="70362" y2="28988"/>
                        <a14:foregroundMark x1="71002" y1="18482" x2="71002" y2="18482"/>
                        <a14:foregroundMark x1="51279" y1="14397" x2="51279" y2="14397"/>
                        <a14:foregroundMark x1="49041" y1="23152" x2="49041" y2="24903"/>
                        <a14:foregroundMark x1="49360" y1="34241" x2="49360" y2="34241"/>
                        <a14:foregroundMark x1="54478" y1="34825" x2="54478" y2="34825"/>
                        <a14:foregroundMark x1="67164" y1="33074" x2="67164" y2="33074"/>
                        <a14:foregroundMark x1="69083" y1="15564" x2="69083" y2="15564"/>
                        <a14:foregroundMark x1="63326" y1="13230" x2="63326" y2="13230"/>
                        <a14:foregroundMark x1="58635" y1="11089" x2="58635" y2="11089"/>
                        <a14:foregroundMark x1="80171" y1="18482" x2="80171" y2="18482"/>
                        <a14:foregroundMark x1="87100" y1="16148" x2="87100" y2="16148"/>
                        <a14:foregroundMark x1="79531" y1="16148" x2="79531" y2="16148"/>
                        <a14:foregroundMark x1="87740" y1="31907" x2="87740" y2="31907"/>
                        <a14:foregroundMark x1="86141" y1="31907" x2="86141" y2="31907"/>
                        <a14:foregroundMark x1="92217" y1="30739" x2="92217" y2="30739"/>
                        <a14:foregroundMark x1="84328" y1="17899" x2="84328" y2="17899"/>
                        <a14:foregroundMark x1="84009" y1="17899" x2="84009" y2="17899"/>
                        <a14:foregroundMark x1="74094" y1="62451" x2="74094" y2="62451"/>
                        <a14:foregroundMark x1="74094" y1="62451" x2="74094" y2="62451"/>
                        <a14:foregroundMark x1="81770" y1="57393" x2="81770" y2="57393"/>
                        <a14:foregroundMark x1="81770" y1="57393" x2="81770" y2="57393"/>
                        <a14:foregroundMark x1="82729" y1="68288" x2="82729" y2="68288"/>
                        <a14:foregroundMark x1="84328" y1="72374" x2="84328" y2="72374"/>
                        <a14:foregroundMark x1="85288" y1="78794" x2="85288" y2="78794"/>
                        <a14:foregroundMark x1="85288" y1="80545" x2="85288" y2="80545"/>
                        <a14:foregroundMark x1="68124" y1="71206" x2="68124" y2="71206"/>
                        <a14:foregroundMark x1="68124" y1="70623" x2="68124" y2="70623"/>
                        <a14:foregroundMark x1="68443" y1="70623" x2="68443" y2="70623"/>
                        <a14:foregroundMark x1="30384" y1="31907" x2="30384" y2="31907"/>
                        <a14:foregroundMark x1="26226" y1="47471" x2="26226" y2="47471"/>
                        <a14:foregroundMark x1="28785" y1="65370" x2="28785" y2="67704"/>
                        <a14:foregroundMark x1="30704" y1="75875" x2="30704" y2="75875"/>
                        <a14:foregroundMark x1="41471" y1="36965" x2="41471" y2="36965"/>
                        <a14:foregroundMark x1="42111" y1="46304" x2="42111" y2="46304"/>
                        <a14:foregroundMark x1="42111" y1="39300" x2="42111" y2="39300"/>
                        <a14:foregroundMark x1="41471" y1="19650" x2="41471" y2="19650"/>
                        <a14:foregroundMark x1="37313" y1="19066" x2="35075" y2="19066"/>
                        <a14:foregroundMark x1="29744" y1="17899" x2="26546" y2="16732"/>
                        <a14:foregroundMark x1="21429" y1="14397" x2="17697" y2="13813"/>
                        <a14:foregroundMark x1="14819" y1="13813" x2="13220" y2="13813"/>
                        <a14:foregroundMark x1="11301" y1="13813" x2="10341" y2="13813"/>
                        <a14:foregroundMark x1="8102" y1="13813" x2="8102" y2="13813"/>
                        <a14:foregroundMark x1="7783" y1="20817" x2="8102" y2="24903"/>
                        <a14:foregroundMark x1="7783" y1="31323" x2="7783" y2="36965"/>
                        <a14:foregroundMark x1="8422" y1="42802" x2="8742" y2="46887"/>
                        <a14:foregroundMark x1="28145" y1="65370" x2="28145" y2="65370"/>
                        <a14:foregroundMark x1="30064" y1="64786" x2="30704" y2="63035"/>
                        <a14:foregroundMark x1="31343" y1="52140" x2="29424" y2="52140"/>
                        <a14:foregroundMark x1="22708" y1="52140" x2="22708" y2="52140"/>
                        <a14:foregroundMark x1="21429" y1="60700" x2="21429" y2="60700"/>
                        <a14:foregroundMark x1="19829" y1="38716" x2="19829" y2="38716"/>
                        <a14:foregroundMark x1="24627" y1="36381" x2="24627" y2="36381"/>
                        <a14:foregroundMark x1="35714" y1="45136" x2="35714" y2="45136"/>
                        <a14:foregroundMark x1="39872" y1="46887" x2="39872" y2="46887"/>
                        <a14:foregroundMark x1="40512" y1="46887" x2="41151" y2="45136"/>
                        <a14:foregroundMark x1="50959" y1="34825" x2="50959" y2="34825"/>
                        <a14:foregroundMark x1="63006" y1="36965" x2="63006" y2="36965"/>
                        <a14:foregroundMark x1="65245" y1="35409" x2="65245" y2="35409"/>
                        <a14:foregroundMark x1="54158" y1="13813" x2="54158" y2="13813"/>
                        <a14:foregroundMark x1="51919" y1="13230" x2="51919" y2="13230"/>
                        <a14:foregroundMark x1="68443" y1="34241" x2="68443" y2="34241"/>
                        <a14:foregroundMark x1="70362" y1="35409" x2="70362" y2="35409"/>
                        <a14:foregroundMark x1="22708" y1="28988" x2="22708" y2="28988"/>
                      </a14:backgroundRemoval>
                    </a14:imgEffect>
                  </a14:imgLayer>
                </a14:imgProps>
              </a:ext>
              <a:ext uri="{28A0092B-C50C-407E-A947-70E740481C1C}">
                <a14:useLocalDpi xmlns:a14="http://schemas.microsoft.com/office/drawing/2010/main" val="0"/>
              </a:ext>
            </a:extLst>
          </a:blip>
          <a:srcRect/>
          <a:stretch>
            <a:fillRect/>
          </a:stretch>
        </p:blipFill>
        <p:spPr bwMode="auto">
          <a:xfrm>
            <a:off x="100985" y="5573525"/>
            <a:ext cx="1569773" cy="8601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85874" y="6256752"/>
            <a:ext cx="1714500" cy="461665"/>
          </a:xfrm>
          <a:prstGeom prst="rect">
            <a:avLst/>
          </a:prstGeom>
          <a:noFill/>
        </p:spPr>
        <p:txBody>
          <a:bodyPr wrap="square" rtlCol="0">
            <a:spAutoFit/>
          </a:bodyPr>
          <a:lstStyle/>
          <a:p>
            <a:pPr algn="ctr"/>
            <a:r>
              <a:rPr lang="en-US" sz="1200" b="1" dirty="0" smtClean="0"/>
              <a:t>Lab session is conducted</a:t>
            </a:r>
            <a:endParaRPr lang="en-US" sz="1200" b="1" dirty="0"/>
          </a:p>
        </p:txBody>
      </p:sp>
      <p:pic>
        <p:nvPicPr>
          <p:cNvPr id="2061" name="Picture 13" descr="C:\Users\luongme1\AppData\Local\Microsoft\Windows\Temporary Internet Files\Content.IE5\XFLXXS02\medium-user-icon--33.3-16121[1].gif"/>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335170" y="5350849"/>
            <a:ext cx="531057" cy="81074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4248271" y="6150993"/>
            <a:ext cx="1714500" cy="461665"/>
          </a:xfrm>
          <a:prstGeom prst="rect">
            <a:avLst/>
          </a:prstGeom>
          <a:noFill/>
        </p:spPr>
        <p:txBody>
          <a:bodyPr wrap="square" rtlCol="0">
            <a:spAutoFit/>
          </a:bodyPr>
          <a:lstStyle/>
          <a:p>
            <a:pPr algn="ctr"/>
            <a:r>
              <a:rPr lang="en-US" sz="1200" b="1" dirty="0" smtClean="0"/>
              <a:t>Individual is unable to enroll in the study</a:t>
            </a:r>
            <a:endParaRPr lang="en-US" sz="1200" b="1" dirty="0"/>
          </a:p>
        </p:txBody>
      </p:sp>
      <p:sp>
        <p:nvSpPr>
          <p:cNvPr id="35" name="TextBox 34"/>
          <p:cNvSpPr txBox="1"/>
          <p:nvPr/>
        </p:nvSpPr>
        <p:spPr>
          <a:xfrm>
            <a:off x="4751159" y="2065742"/>
            <a:ext cx="2247900" cy="646331"/>
          </a:xfrm>
          <a:prstGeom prst="rect">
            <a:avLst/>
          </a:prstGeom>
          <a:noFill/>
        </p:spPr>
        <p:txBody>
          <a:bodyPr wrap="square" rtlCol="0">
            <a:spAutoFit/>
          </a:bodyPr>
          <a:lstStyle/>
          <a:p>
            <a:pPr algn="ctr"/>
            <a:r>
              <a:rPr lang="en-US" sz="1200" b="1" dirty="0" smtClean="0"/>
              <a:t>AWG collaborator provides information to the Office of Public Affairs</a:t>
            </a:r>
            <a:endParaRPr lang="en-US" sz="1200" b="1" dirty="0"/>
          </a:p>
        </p:txBody>
      </p:sp>
      <p:sp>
        <p:nvSpPr>
          <p:cNvPr id="37" name="Right Arrow 36"/>
          <p:cNvSpPr/>
          <p:nvPr/>
        </p:nvSpPr>
        <p:spPr>
          <a:xfrm>
            <a:off x="6248400" y="1387049"/>
            <a:ext cx="1371600" cy="512334"/>
          </a:xfrm>
          <a:prstGeom prst="rightArrow">
            <a:avLst>
              <a:gd name="adj1" fmla="val 46390"/>
              <a:gd name="adj2"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1028" name="Picture 4" descr="http://venturebeat.com/wp-content/uploads/2010/09/approval-stamp.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96346" l="0" r="100000">
                        <a14:foregroundMark x1="15000" y1="79734" x2="15000" y2="79734"/>
                        <a14:foregroundMark x1="19333" y1="75415" x2="19333" y2="75415"/>
                        <a14:foregroundMark x1="22000" y1="69103" x2="22000" y2="69103"/>
                        <a14:foregroundMark x1="26333" y1="65781" x2="26333" y2="65781"/>
                        <a14:foregroundMark x1="30667" y1="60465" x2="30667" y2="60465"/>
                        <a14:foregroundMark x1="37667" y1="52824" x2="37667" y2="52824"/>
                        <a14:foregroundMark x1="43000" y1="47508" x2="43000" y2="47508"/>
                        <a14:foregroundMark x1="43000" y1="43189" x2="43000" y2="43189"/>
                      </a14:backgroundRemoval>
                    </a14:imgEffect>
                  </a14:imgLayer>
                </a14:imgProps>
              </a:ext>
              <a:ext uri="{28A0092B-C50C-407E-A947-70E740481C1C}">
                <a14:useLocalDpi xmlns:a14="http://schemas.microsoft.com/office/drawing/2010/main" val="0"/>
              </a:ext>
            </a:extLst>
          </a:blip>
          <a:srcRect/>
          <a:stretch>
            <a:fillRect/>
          </a:stretch>
        </p:blipFill>
        <p:spPr bwMode="auto">
          <a:xfrm>
            <a:off x="7620000" y="958187"/>
            <a:ext cx="1101835" cy="11055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media.defenceindustrydaily.com/images/MIL_US_Asymmetric_Warfare_Group.jpg"/>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0" r="100000">
                        <a14:foregroundMark x1="22963" y1="18803" x2="22963" y2="18803"/>
                        <a14:foregroundMark x1="15556" y1="52137" x2="15556" y2="52137"/>
                        <a14:foregroundMark x1="27407" y1="79487" x2="27407" y2="79487"/>
                        <a14:foregroundMark x1="50370" y1="87179" x2="50370" y2="87179"/>
                        <a14:foregroundMark x1="63704" y1="87179" x2="67407" y2="87179"/>
                        <a14:foregroundMark x1="77037" y1="82051" x2="79259" y2="78632"/>
                        <a14:foregroundMark x1="81481" y1="75214" x2="81481" y2="75214"/>
                        <a14:foregroundMark x1="81481" y1="67521" x2="82222" y2="58974"/>
                        <a14:foregroundMark x1="82222" y1="53846" x2="82963" y2="51282"/>
                        <a14:foregroundMark x1="82963" y1="47863" x2="82963" y2="43590"/>
                        <a14:foregroundMark x1="82222" y1="35043" x2="80741" y2="29915"/>
                        <a14:foregroundMark x1="77778" y1="24786" x2="75556" y2="20513"/>
                        <a14:foregroundMark x1="69630" y1="13675" x2="64444" y2="10256"/>
                        <a14:foregroundMark x1="59259" y1="7692" x2="57037" y2="7692"/>
                        <a14:foregroundMark x1="50370" y1="7692" x2="39259" y2="10256"/>
                        <a14:foregroundMark x1="34074" y1="11966" x2="29630" y2="14530"/>
                        <a14:foregroundMark x1="24444" y1="18803" x2="20000" y2="23077"/>
                        <a14:foregroundMark x1="17037" y1="25641" x2="14815" y2="31624"/>
                        <a14:foregroundMark x1="14815" y1="34188" x2="14815" y2="38462"/>
                        <a14:foregroundMark x1="14815" y1="45299" x2="14815" y2="47863"/>
                        <a14:foregroundMark x1="15556" y1="55556" x2="17037" y2="64103"/>
                        <a14:foregroundMark x1="21481" y1="67521" x2="21481" y2="67521"/>
                        <a14:foregroundMark x1="27407" y1="74359" x2="32593" y2="77778"/>
                        <a14:foregroundMark x1="40741" y1="82051" x2="45926" y2="82051"/>
                        <a14:foregroundMark x1="58519" y1="84615" x2="61481" y2="84615"/>
                        <a14:foregroundMark x1="71111" y1="84615" x2="74815" y2="80342"/>
                        <a14:foregroundMark x1="80000" y1="74359" x2="82963" y2="65812"/>
                        <a14:foregroundMark x1="85926" y1="58974" x2="85926" y2="47863"/>
                        <a14:foregroundMark x1="85926" y1="40171" x2="87407" y2="36752"/>
                        <a14:foregroundMark x1="87407" y1="31624" x2="85926" y2="26496"/>
                        <a14:foregroundMark x1="79259" y1="19658" x2="79259" y2="19658"/>
                        <a14:foregroundMark x1="87407" y1="46154" x2="88148" y2="50427"/>
                        <a14:foregroundMark x1="88148" y1="59829" x2="85926" y2="64103"/>
                        <a14:foregroundMark x1="82222" y1="67521" x2="77778" y2="71795"/>
                        <a14:foregroundMark x1="69630" y1="79487" x2="63704" y2="82906"/>
                        <a14:foregroundMark x1="56296" y1="88034" x2="46667" y2="88889"/>
                        <a14:foregroundMark x1="40000" y1="93162" x2="37778" y2="93162"/>
                        <a14:foregroundMark x1="30370" y1="89744" x2="25926" y2="86325"/>
                        <a14:foregroundMark x1="22963" y1="82051" x2="20741" y2="79487"/>
                        <a14:foregroundMark x1="17037" y1="73504" x2="15556" y2="67521"/>
                        <a14:foregroundMark x1="12593" y1="62393" x2="11852" y2="59829"/>
                        <a14:foregroundMark x1="9630" y1="52991" x2="9630" y2="43590"/>
                        <a14:foregroundMark x1="11852" y1="33333" x2="11852" y2="33333"/>
                        <a14:foregroundMark x1="24444" y1="70940" x2="29630" y2="78632"/>
                        <a14:foregroundMark x1="43704" y1="88034" x2="49630" y2="88034"/>
                        <a14:foregroundMark x1="57778" y1="86325" x2="62222" y2="85470"/>
                        <a14:foregroundMark x1="67407" y1="84615" x2="69630" y2="81197"/>
                        <a14:foregroundMark x1="73333" y1="79487" x2="64444" y2="82051"/>
                        <a14:foregroundMark x1="53333" y1="88034" x2="51111" y2="88889"/>
                        <a14:foregroundMark x1="47407" y1="91453" x2="54074" y2="89744"/>
                        <a14:foregroundMark x1="63704" y1="88889" x2="63704" y2="86325"/>
                        <a14:foregroundMark x1="63704" y1="84615" x2="68148" y2="79487"/>
                        <a14:foregroundMark x1="68889" y1="78632" x2="63704" y2="82906"/>
                        <a14:foregroundMark x1="61481" y1="85470" x2="58519" y2="87179"/>
                        <a14:foregroundMark x1="58519" y1="88034" x2="58519" y2="88034"/>
                        <a14:foregroundMark x1="56296" y1="88034" x2="56296" y2="88034"/>
                        <a14:foregroundMark x1="54074" y1="88889" x2="54074" y2="88889"/>
                        <a14:foregroundMark x1="54074" y1="88889" x2="57778" y2="88034"/>
                        <a14:foregroundMark x1="63704" y1="82906" x2="65185" y2="79487"/>
                        <a14:foregroundMark x1="57037" y1="12821" x2="57037" y2="12821"/>
                        <a14:foregroundMark x1="52593" y1="10256" x2="47407" y2="9402"/>
                        <a14:foregroundMark x1="47407" y1="9402" x2="57778" y2="10256"/>
                        <a14:foregroundMark x1="61481" y1="11111" x2="69630" y2="17094"/>
                        <a14:foregroundMark x1="75556" y1="20513" x2="80741" y2="26496"/>
                        <a14:foregroundMark x1="82222" y1="28205" x2="82963" y2="32479"/>
                        <a14:foregroundMark x1="85185" y1="34188" x2="81481" y2="29915"/>
                        <a14:foregroundMark x1="63704" y1="11966" x2="57778" y2="11111"/>
                        <a14:foregroundMark x1="53333" y1="10256" x2="51111" y2="10256"/>
                        <a14:foregroundMark x1="45926" y1="7692" x2="43704" y2="6838"/>
                        <a14:foregroundMark x1="40000" y1="6838" x2="36296" y2="6838"/>
                        <a14:foregroundMark x1="33333" y1="5128" x2="33333" y2="5128"/>
                        <a14:foregroundMark x1="32593" y1="5983" x2="32593" y2="5983"/>
                        <a14:foregroundMark x1="28148" y1="10256" x2="26667" y2="12821"/>
                        <a14:foregroundMark x1="23704" y1="16239" x2="23704" y2="16239"/>
                        <a14:foregroundMark x1="20741" y1="18803" x2="20741" y2="18803"/>
                        <a14:foregroundMark x1="17778" y1="21368" x2="17778" y2="21368"/>
                        <a14:foregroundMark x1="15556" y1="23077" x2="15556" y2="23077"/>
                        <a14:foregroundMark x1="14074" y1="26496" x2="12593" y2="31624"/>
                        <a14:foregroundMark x1="12593" y1="32479" x2="15556" y2="26496"/>
                        <a14:foregroundMark x1="36296" y1="12821" x2="45926" y2="11111"/>
                        <a14:foregroundMark x1="54074" y1="12821" x2="73333" y2="20513"/>
                        <a14:foregroundMark x1="74815" y1="20513" x2="77037" y2="23932"/>
                        <a14:foregroundMark x1="81481" y1="30769" x2="85185" y2="37607"/>
                        <a14:foregroundMark x1="88148" y1="46154" x2="88148" y2="51282"/>
                        <a14:foregroundMark x1="86667" y1="55556" x2="82222" y2="61538"/>
                        <a14:foregroundMark x1="80741" y1="64103" x2="77037" y2="68376"/>
                        <a14:foregroundMark x1="74074" y1="79487" x2="74074" y2="79487"/>
                        <a14:foregroundMark x1="77778" y1="73504" x2="77778" y2="73504"/>
                        <a14:foregroundMark x1="83704" y1="68376" x2="83704" y2="68376"/>
                        <a14:foregroundMark x1="89630" y1="67521" x2="89630" y2="67521"/>
                        <a14:foregroundMark x1="86667" y1="69231" x2="86667" y2="69231"/>
                        <a14:foregroundMark x1="83704" y1="64103" x2="81481" y2="65812"/>
                        <a14:foregroundMark x1="80741" y1="67521" x2="77778" y2="69231"/>
                        <a14:foregroundMark x1="79259" y1="59829" x2="80741" y2="52991"/>
                        <a14:foregroundMark x1="82963" y1="39316" x2="81481" y2="24786"/>
                        <a14:foregroundMark x1="79259" y1="20513" x2="79259" y2="20513"/>
                        <a14:foregroundMark x1="74815" y1="16239" x2="74815" y2="16239"/>
                        <a14:foregroundMark x1="69630" y1="10256" x2="69630" y2="10256"/>
                        <a14:foregroundMark x1="68148" y1="10256" x2="68148" y2="10256"/>
                        <a14:foregroundMark x1="68148" y1="10256" x2="58519" y2="10256"/>
                      </a14:backgroundRemoval>
                    </a14:imgEffect>
                  </a14:imgLayer>
                </a14:imgProps>
              </a:ext>
              <a:ext uri="{28A0092B-C50C-407E-A947-70E740481C1C}">
                <a14:useLocalDpi xmlns:a14="http://schemas.microsoft.com/office/drawing/2010/main" val="0"/>
              </a:ext>
            </a:extLst>
          </a:blip>
          <a:srcRect/>
          <a:stretch>
            <a:fillRect/>
          </a:stretch>
        </p:blipFill>
        <p:spPr bwMode="auto">
          <a:xfrm>
            <a:off x="5299310" y="1181928"/>
            <a:ext cx="1064511" cy="92257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7080248" y="2002865"/>
            <a:ext cx="2247900" cy="461665"/>
          </a:xfrm>
          <a:prstGeom prst="rect">
            <a:avLst/>
          </a:prstGeom>
          <a:noFill/>
        </p:spPr>
        <p:txBody>
          <a:bodyPr wrap="square" rtlCol="0">
            <a:spAutoFit/>
          </a:bodyPr>
          <a:lstStyle/>
          <a:p>
            <a:pPr algn="ctr"/>
            <a:r>
              <a:rPr lang="en-US" sz="1200" b="1" dirty="0" smtClean="0"/>
              <a:t>Garrison Post Master Approves</a:t>
            </a:r>
            <a:endParaRPr lang="en-US" sz="1200" b="1" dirty="0"/>
          </a:p>
        </p:txBody>
      </p:sp>
      <p:sp>
        <p:nvSpPr>
          <p:cNvPr id="39" name="Right Arrow 38"/>
          <p:cNvSpPr/>
          <p:nvPr/>
        </p:nvSpPr>
        <p:spPr>
          <a:xfrm rot="5400000">
            <a:off x="7590831" y="2719504"/>
            <a:ext cx="1022282" cy="512334"/>
          </a:xfrm>
          <a:prstGeom prst="rightArrow">
            <a:avLst>
              <a:gd name="adj1" fmla="val 46390"/>
              <a:gd name="adj2" fmla="val 5000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2052" name="Picture 4" descr="http://behnabsazan.ir/wp-content/uploads/2015/03/mail-icon11.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820403" y="2549178"/>
            <a:ext cx="656988" cy="652096"/>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luongme1\AppData\Local\Microsoft\Windows\Temporary Internet Files\Content.IE5\K0ZKGA8C\calendar-300x300[1].jpg"/>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1000" b="100000" l="0" r="100000">
                        <a14:foregroundMark x1="23333" y1="45667" x2="23333" y2="45667"/>
                        <a14:foregroundMark x1="59000" y1="70000" x2="59000" y2="70000"/>
                        <a14:foregroundMark x1="47333" y1="58333" x2="47333" y2="58333"/>
                        <a14:foregroundMark x1="42000" y1="58333" x2="42000" y2="58333"/>
                        <a14:foregroundMark x1="38333" y1="52000" x2="38333" y2="52000"/>
                        <a14:foregroundMark x1="58000" y1="44000" x2="58000" y2="44000"/>
                        <a14:foregroundMark x1="57000" y1="59333" x2="57000" y2="59333"/>
                        <a14:foregroundMark x1="27667" y1="62000" x2="27667" y2="62000"/>
                        <a14:foregroundMark x1="27667" y1="71667" x2="27667" y2="71667"/>
                        <a14:foregroundMark x1="41000" y1="77000" x2="41000" y2="77000"/>
                        <a14:backgroundMark x1="37667" y1="96667" x2="37667" y2="96667"/>
                        <a14:backgroundMark x1="68667" y1="94000" x2="68667" y2="94000"/>
                        <a14:backgroundMark x1="56333" y1="95000" x2="56333" y2="95000"/>
                        <a14:backgroundMark x1="26000" y1="95000" x2="26000" y2="95000"/>
                        <a14:backgroundMark x1="26000" y1="95667" x2="26000" y2="95667"/>
                        <a14:backgroundMark x1="68000" y1="98333" x2="68000" y2="98333"/>
                        <a14:backgroundMark x1="81333" y1="95667" x2="81333" y2="95667"/>
                        <a14:backgroundMark x1="76000" y1="96667" x2="76000" y2="96667"/>
                        <a14:backgroundMark x1="63333" y1="95000" x2="59667" y2="95000"/>
                        <a14:backgroundMark x1="53667" y1="95000" x2="53667" y2="95000"/>
                        <a14:backgroundMark x1="47333" y1="95000" x2="47333" y2="95000"/>
                        <a14:backgroundMark x1="43000" y1="95000" x2="39333" y2="95000"/>
                        <a14:backgroundMark x1="34000" y1="95000" x2="34000" y2="95000"/>
                        <a14:backgroundMark x1="27667" y1="95000" x2="27667" y2="95000"/>
                      </a14:backgroundRemoval>
                    </a14:imgEffect>
                  </a14:imgLayer>
                </a14:imgProps>
              </a:ext>
              <a:ext uri="{28A0092B-C50C-407E-A947-70E740481C1C}">
                <a14:useLocalDpi xmlns:a14="http://schemas.microsoft.com/office/drawing/2010/main" val="0"/>
              </a:ext>
            </a:extLst>
          </a:blip>
          <a:srcRect/>
          <a:stretch>
            <a:fillRect/>
          </a:stretch>
        </p:blipFill>
        <p:spPr bwMode="auto">
          <a:xfrm>
            <a:off x="276274" y="4131649"/>
            <a:ext cx="1219200" cy="121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8989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Testing Session</a:t>
            </a:r>
            <a:r>
              <a:rPr lang="en-US" dirty="0"/>
              <a:t> </a:t>
            </a:r>
            <a:r>
              <a:rPr lang="en-US" dirty="0" smtClean="0"/>
              <a:t>Outline</a:t>
            </a:r>
            <a:endParaRPr lang="en-US" dirty="0"/>
          </a:p>
        </p:txBody>
      </p:sp>
      <p:pic>
        <p:nvPicPr>
          <p:cNvPr id="22" name="Picture 21"/>
          <p:cNvPicPr/>
          <p:nvPr/>
        </p:nvPicPr>
        <p:blipFill>
          <a:blip r:embed="rId3">
            <a:extLst>
              <a:ext uri="{28A0092B-C50C-407E-A947-70E740481C1C}">
                <a14:useLocalDpi xmlns:a14="http://schemas.microsoft.com/office/drawing/2010/main" val="0"/>
              </a:ext>
            </a:extLst>
          </a:blip>
          <a:stretch>
            <a:fillRect/>
          </a:stretch>
        </p:blipFill>
        <p:spPr>
          <a:xfrm>
            <a:off x="1143001" y="1066800"/>
            <a:ext cx="6629399" cy="5486400"/>
          </a:xfrm>
          <a:prstGeom prst="rect">
            <a:avLst/>
          </a:prstGeom>
        </p:spPr>
      </p:pic>
    </p:spTree>
    <p:extLst>
      <p:ext uri="{BB962C8B-B14F-4D97-AF65-F5344CB8AC3E}">
        <p14:creationId xmlns:p14="http://schemas.microsoft.com/office/powerpoint/2010/main" val="1073479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Behavioral Assessments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Demographics</a:t>
            </a:r>
          </a:p>
          <a:p>
            <a:pPr lvl="1"/>
            <a:r>
              <a:rPr lang="en-US" dirty="0" smtClean="0"/>
              <a:t>Characterizes the population sample on health and military experience characteristics</a:t>
            </a:r>
          </a:p>
          <a:p>
            <a:r>
              <a:rPr lang="en-US" dirty="0" smtClean="0"/>
              <a:t>Positive and Negative Affect Schedule (PANAS)</a:t>
            </a:r>
          </a:p>
          <a:p>
            <a:pPr lvl="1"/>
            <a:r>
              <a:rPr lang="en-US" dirty="0" smtClean="0"/>
              <a:t>20 items, 5 </a:t>
            </a:r>
            <a:r>
              <a:rPr lang="en-US" dirty="0" err="1" smtClean="0"/>
              <a:t>pt</a:t>
            </a:r>
            <a:r>
              <a:rPr lang="en-US" dirty="0" smtClean="0"/>
              <a:t> scale</a:t>
            </a:r>
          </a:p>
          <a:p>
            <a:pPr lvl="1"/>
            <a:r>
              <a:rPr lang="en-US" dirty="0" smtClean="0"/>
              <a:t>Shows relations between positive and negative affect and personality traits</a:t>
            </a:r>
          </a:p>
          <a:p>
            <a:r>
              <a:rPr lang="en-US" dirty="0" smtClean="0"/>
              <a:t>The Short Stress State Questionnaire (SSSQ)</a:t>
            </a:r>
          </a:p>
          <a:p>
            <a:pPr lvl="1"/>
            <a:r>
              <a:rPr lang="en-US" dirty="0" smtClean="0"/>
              <a:t>24 item</a:t>
            </a:r>
          </a:p>
          <a:p>
            <a:pPr lvl="1"/>
            <a:r>
              <a:rPr lang="en-US" dirty="0" smtClean="0"/>
              <a:t>Measures stress state in task engagement</a:t>
            </a:r>
          </a:p>
          <a:p>
            <a:r>
              <a:rPr lang="en-US" dirty="0" smtClean="0"/>
              <a:t>State Trait Anxiety Inventory (STAI)</a:t>
            </a:r>
          </a:p>
          <a:p>
            <a:pPr lvl="1"/>
            <a:r>
              <a:rPr lang="en-US" dirty="0" smtClean="0"/>
              <a:t>40 item, 4 </a:t>
            </a:r>
            <a:r>
              <a:rPr lang="en-US" dirty="0" err="1" smtClean="0"/>
              <a:t>pt</a:t>
            </a:r>
            <a:r>
              <a:rPr lang="en-US" dirty="0" smtClean="0"/>
              <a:t> scale</a:t>
            </a:r>
          </a:p>
          <a:p>
            <a:pPr lvl="1"/>
            <a:r>
              <a:rPr lang="en-US" dirty="0" smtClean="0"/>
              <a:t>Measures two types of anxiety</a:t>
            </a:r>
          </a:p>
          <a:p>
            <a:pPr lvl="2"/>
            <a:r>
              <a:rPr lang="en-US" dirty="0" smtClean="0"/>
              <a:t>Anxiety about an event</a:t>
            </a:r>
          </a:p>
          <a:p>
            <a:pPr lvl="2"/>
            <a:r>
              <a:rPr lang="en-US" dirty="0" smtClean="0"/>
              <a:t>Anxiety as a personal characteristic</a:t>
            </a:r>
          </a:p>
          <a:p>
            <a:r>
              <a:rPr lang="en-US" dirty="0" smtClean="0"/>
              <a:t>Profile of Mood States (POMS)</a:t>
            </a:r>
          </a:p>
          <a:p>
            <a:pPr lvl="1"/>
            <a:r>
              <a:rPr lang="en-US" dirty="0" smtClean="0"/>
              <a:t>65 items</a:t>
            </a:r>
          </a:p>
          <a:p>
            <a:pPr lvl="1"/>
            <a:r>
              <a:rPr lang="en-US" dirty="0" smtClean="0"/>
              <a:t>Indicates how participant feels in general versus currently</a:t>
            </a:r>
          </a:p>
          <a:p>
            <a:r>
              <a:rPr lang="en-US" dirty="0" smtClean="0"/>
              <a:t>Dispositional Resilience Scale (DRS)</a:t>
            </a:r>
          </a:p>
          <a:p>
            <a:pPr lvl="1"/>
            <a:r>
              <a:rPr lang="en-US" dirty="0" smtClean="0"/>
              <a:t>45 items, 4 </a:t>
            </a:r>
            <a:r>
              <a:rPr lang="en-US" dirty="0" err="1" smtClean="0"/>
              <a:t>pt</a:t>
            </a:r>
            <a:r>
              <a:rPr lang="en-US" dirty="0" smtClean="0"/>
              <a:t> scale</a:t>
            </a:r>
          </a:p>
          <a:p>
            <a:pPr lvl="1"/>
            <a:r>
              <a:rPr lang="en-US" dirty="0" smtClean="0"/>
              <a:t>Measures components of resilience: control, communication, strategy</a:t>
            </a:r>
            <a:endParaRPr lang="en-US" dirty="0"/>
          </a:p>
        </p:txBody>
      </p:sp>
      <p:pic>
        <p:nvPicPr>
          <p:cNvPr id="4" name="Picture 6" descr="http://www.sturgis-sd.gov/images/pages/N428/Checklist_thumb.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7674428" y="457200"/>
            <a:ext cx="1230086" cy="1230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347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of Adaptability</a:t>
            </a:r>
            <a:endParaRPr lang="en-US" dirty="0"/>
          </a:p>
        </p:txBody>
      </p:sp>
      <p:sp>
        <p:nvSpPr>
          <p:cNvPr id="3" name="Content Placeholder 2"/>
          <p:cNvSpPr>
            <a:spLocks noGrp="1"/>
          </p:cNvSpPr>
          <p:nvPr>
            <p:ph idx="1"/>
          </p:nvPr>
        </p:nvSpPr>
        <p:spPr>
          <a:xfrm>
            <a:off x="457200" y="2057400"/>
            <a:ext cx="8228542" cy="5257800"/>
          </a:xfrm>
        </p:spPr>
        <p:txBody>
          <a:bodyPr>
            <a:normAutofit/>
          </a:bodyPr>
          <a:lstStyle/>
          <a:p>
            <a:pPr marL="0" indent="0" algn="ctr">
              <a:buNone/>
            </a:pPr>
            <a:r>
              <a:rPr lang="en-US" sz="3200" dirty="0" smtClean="0"/>
              <a:t>Adaptability is an effective change in </a:t>
            </a:r>
            <a:r>
              <a:rPr lang="en-US" sz="3200" u="sng" dirty="0" smtClean="0"/>
              <a:t>behavior</a:t>
            </a:r>
            <a:r>
              <a:rPr lang="en-US" sz="3200" dirty="0" smtClean="0"/>
              <a:t> in response to an </a:t>
            </a:r>
            <a:r>
              <a:rPr lang="en-US" sz="3200" u="sng" dirty="0" smtClean="0"/>
              <a:t>altered situation</a:t>
            </a:r>
            <a:r>
              <a:rPr lang="en-US" sz="3200" dirty="0" smtClean="0"/>
              <a:t> while operating within the </a:t>
            </a:r>
            <a:r>
              <a:rPr lang="en-US" sz="3200" u="sng" dirty="0" smtClean="0"/>
              <a:t>commander’s intent</a:t>
            </a:r>
            <a:r>
              <a:rPr lang="en-US" sz="3200" dirty="0" smtClean="0"/>
              <a:t>. </a:t>
            </a:r>
          </a:p>
          <a:p>
            <a:pPr marL="0" indent="0" algn="ctr">
              <a:buNone/>
            </a:pPr>
            <a:endParaRPr lang="en-US" sz="3200" dirty="0"/>
          </a:p>
          <a:p>
            <a:r>
              <a:rPr lang="en-US" sz="2800" b="0" dirty="0" smtClean="0">
                <a:solidFill>
                  <a:schemeClr val="tx1"/>
                </a:solidFill>
              </a:rPr>
              <a:t>Behavior – measureable</a:t>
            </a:r>
          </a:p>
          <a:p>
            <a:r>
              <a:rPr lang="en-US" sz="2800" b="0" dirty="0" smtClean="0">
                <a:solidFill>
                  <a:schemeClr val="tx1"/>
                </a:solidFill>
              </a:rPr>
              <a:t>Altered situations – stimuli</a:t>
            </a:r>
          </a:p>
          <a:p>
            <a:r>
              <a:rPr lang="en-US" sz="2800" b="0" dirty="0" smtClean="0">
                <a:solidFill>
                  <a:schemeClr val="tx1"/>
                </a:solidFill>
              </a:rPr>
              <a:t>Commander’s intent – criteria for success</a:t>
            </a:r>
            <a:endParaRPr lang="en-US" sz="2800" b="0" dirty="0">
              <a:solidFill>
                <a:schemeClr val="tx1"/>
              </a:solidFill>
            </a:endParaRPr>
          </a:p>
        </p:txBody>
      </p:sp>
      <p:sp>
        <p:nvSpPr>
          <p:cNvPr id="4" name="TextBox 3"/>
          <p:cNvSpPr txBox="1"/>
          <p:nvPr/>
        </p:nvSpPr>
        <p:spPr>
          <a:xfrm>
            <a:off x="457200" y="1600200"/>
            <a:ext cx="4495800" cy="338554"/>
          </a:xfrm>
          <a:prstGeom prst="rect">
            <a:avLst/>
          </a:prstGeom>
          <a:noFill/>
        </p:spPr>
        <p:txBody>
          <a:bodyPr wrap="square" rtlCol="0">
            <a:spAutoFit/>
          </a:bodyPr>
          <a:lstStyle/>
          <a:p>
            <a:r>
              <a:rPr lang="en-US" sz="1600" b="1" dirty="0" smtClean="0">
                <a:solidFill>
                  <a:prstClr val="black"/>
                </a:solidFill>
              </a:rPr>
              <a:t>AWG’s </a:t>
            </a:r>
            <a:r>
              <a:rPr lang="en-US" sz="1600" b="1" dirty="0">
                <a:solidFill>
                  <a:prstClr val="black"/>
                </a:solidFill>
              </a:rPr>
              <a:t>definition of adaptability</a:t>
            </a:r>
          </a:p>
        </p:txBody>
      </p:sp>
    </p:spTree>
    <p:extLst>
      <p:ext uri="{BB962C8B-B14F-4D97-AF65-F5344CB8AC3E}">
        <p14:creationId xmlns:p14="http://schemas.microsoft.com/office/powerpoint/2010/main" val="36226170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Executive Function Tasks: Inhibition</a:t>
            </a:r>
            <a:br>
              <a:rPr lang="en-US" dirty="0" smtClean="0"/>
            </a:br>
            <a:r>
              <a:rPr lang="en-US" dirty="0" err="1" smtClean="0"/>
              <a:t>Eriksen</a:t>
            </a:r>
            <a:r>
              <a:rPr lang="en-US" dirty="0" smtClean="0"/>
              <a:t> Flanker Task</a:t>
            </a:r>
            <a:endParaRPr lang="en-US" dirty="0"/>
          </a:p>
        </p:txBody>
      </p:sp>
      <p:sp>
        <p:nvSpPr>
          <p:cNvPr id="3" name="Content Placeholder 2"/>
          <p:cNvSpPr>
            <a:spLocks noGrp="1"/>
          </p:cNvSpPr>
          <p:nvPr>
            <p:ph idx="1"/>
          </p:nvPr>
        </p:nvSpPr>
        <p:spPr>
          <a:xfrm>
            <a:off x="152400" y="3239807"/>
            <a:ext cx="5108573" cy="3416863"/>
          </a:xfrm>
        </p:spPr>
        <p:txBody>
          <a:bodyPr>
            <a:normAutofit fontScale="92500" lnSpcReduction="20000"/>
          </a:bodyPr>
          <a:lstStyle/>
          <a:p>
            <a:pPr marL="0" indent="0">
              <a:buNone/>
            </a:pPr>
            <a:r>
              <a:rPr lang="en-US" dirty="0" smtClean="0"/>
              <a:t>There </a:t>
            </a:r>
            <a:r>
              <a:rPr lang="en-US" dirty="0"/>
              <a:t>are three types of stimuli used:</a:t>
            </a:r>
          </a:p>
          <a:p>
            <a:r>
              <a:rPr lang="en-US" dirty="0" smtClean="0"/>
              <a:t>Congruent </a:t>
            </a:r>
            <a:r>
              <a:rPr lang="en-US" dirty="0"/>
              <a:t>stimulus</a:t>
            </a:r>
            <a:r>
              <a:rPr lang="en-US" b="0" dirty="0"/>
              <a:t>- Flankers call for the same response as the target, and may appear identical</a:t>
            </a:r>
            <a:r>
              <a:rPr lang="en-US" b="0" dirty="0" smtClean="0"/>
              <a:t>.</a:t>
            </a:r>
            <a:r>
              <a:rPr lang="en-US" b="0" dirty="0"/>
              <a:t> Also referred to as the </a:t>
            </a:r>
            <a:r>
              <a:rPr lang="en-US" b="0" i="1" dirty="0"/>
              <a:t>compatible condition</a:t>
            </a:r>
            <a:r>
              <a:rPr lang="en-US" b="0" dirty="0"/>
              <a:t>.</a:t>
            </a:r>
          </a:p>
          <a:p>
            <a:r>
              <a:rPr lang="en-US" dirty="0"/>
              <a:t>Incongruent stimulus</a:t>
            </a:r>
            <a:r>
              <a:rPr lang="en-US" b="0" dirty="0"/>
              <a:t>- Flanker items call for the opposite response of the target and are represented by different </a:t>
            </a:r>
            <a:r>
              <a:rPr lang="en-US" b="0" dirty="0" smtClean="0"/>
              <a:t>symbols. Also </a:t>
            </a:r>
            <a:r>
              <a:rPr lang="en-US" b="0" dirty="0"/>
              <a:t>referred to as the </a:t>
            </a:r>
            <a:r>
              <a:rPr lang="en-US" b="0" i="1" dirty="0"/>
              <a:t>incompatible condition</a:t>
            </a:r>
            <a:r>
              <a:rPr lang="en-US" b="0" dirty="0"/>
              <a:t>.</a:t>
            </a:r>
          </a:p>
          <a:p>
            <a:r>
              <a:rPr lang="en-US" dirty="0"/>
              <a:t>Neutral stimulus</a:t>
            </a:r>
            <a:r>
              <a:rPr lang="en-US" b="0" dirty="0"/>
              <a:t>- Flanker items neither call for the same response nor evoke response </a:t>
            </a:r>
            <a:r>
              <a:rPr lang="en-US" b="0" dirty="0" smtClean="0"/>
              <a:t>conflicts</a:t>
            </a:r>
            <a:endParaRPr lang="en-US" b="0" dirty="0"/>
          </a:p>
          <a:p>
            <a:endParaRPr lang="en-US" dirty="0" smtClean="0"/>
          </a:p>
          <a:p>
            <a:endParaRPr lang="en-US" dirty="0"/>
          </a:p>
        </p:txBody>
      </p:sp>
      <p:pic>
        <p:nvPicPr>
          <p:cNvPr id="1026" name="Picture 2" descr="http://upload.wikimedia.org/wikipedia/commons/thumb/5/53/Congruent%2C_Incongruent%2C_and_Neutral_Flanker_stimuli.jpg/220px-Congruent%2C_Incongruent%2C_and_Neutral_Flanker_stimul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5618" y="3505200"/>
            <a:ext cx="3314699" cy="2486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152400" y="920621"/>
            <a:ext cx="8833218" cy="2262158"/>
          </a:xfrm>
          <a:prstGeom prst="rect">
            <a:avLst/>
          </a:prstGeom>
        </p:spPr>
        <p:txBody>
          <a:bodyPr wrap="square">
            <a:spAutoFit/>
          </a:bodyPr>
          <a:lstStyle/>
          <a:p>
            <a:pPr lvl="0" defTabSz="457200">
              <a:spcBef>
                <a:spcPts val="300"/>
              </a:spcBef>
              <a:spcAft>
                <a:spcPts val="300"/>
              </a:spcAft>
            </a:pPr>
            <a:r>
              <a:rPr lang="en-US" b="1" dirty="0">
                <a:solidFill>
                  <a:srgbClr val="0A237A"/>
                </a:solidFill>
              </a:rPr>
              <a:t>Purpose:</a:t>
            </a:r>
          </a:p>
          <a:p>
            <a:pPr marL="230188" lvl="0" indent="-230188" defTabSz="457200">
              <a:spcBef>
                <a:spcPts val="300"/>
              </a:spcBef>
              <a:spcAft>
                <a:spcPts val="300"/>
              </a:spcAft>
              <a:buFont typeface="Wingdings" charset="2"/>
              <a:buChar char="§"/>
            </a:pPr>
            <a:r>
              <a:rPr lang="en-US" b="1" dirty="0" err="1">
                <a:solidFill>
                  <a:srgbClr val="0A237A"/>
                </a:solidFill>
              </a:rPr>
              <a:t>Eriksen</a:t>
            </a:r>
            <a:r>
              <a:rPr lang="en-US" b="1" dirty="0">
                <a:solidFill>
                  <a:srgbClr val="0A237A"/>
                </a:solidFill>
              </a:rPr>
              <a:t> Flanker Task is a set of response inhibition tests used to assess the ability to suppress responses that are inappropriate in a particular context.</a:t>
            </a:r>
          </a:p>
          <a:p>
            <a:pPr lvl="0" defTabSz="457200">
              <a:spcBef>
                <a:spcPts val="300"/>
              </a:spcBef>
              <a:spcAft>
                <a:spcPts val="300"/>
              </a:spcAft>
            </a:pPr>
            <a:r>
              <a:rPr lang="en-US" b="1" dirty="0" smtClean="0">
                <a:solidFill>
                  <a:srgbClr val="0A237A"/>
                </a:solidFill>
              </a:rPr>
              <a:t>Methods</a:t>
            </a:r>
            <a:r>
              <a:rPr lang="en-US" b="1" dirty="0">
                <a:solidFill>
                  <a:srgbClr val="0A237A"/>
                </a:solidFill>
              </a:rPr>
              <a:t>:</a:t>
            </a:r>
          </a:p>
          <a:p>
            <a:pPr marL="230188" lvl="0" indent="-230188" defTabSz="457200">
              <a:spcBef>
                <a:spcPts val="300"/>
              </a:spcBef>
              <a:spcAft>
                <a:spcPts val="300"/>
              </a:spcAft>
              <a:buFont typeface="Wingdings" charset="2"/>
              <a:buChar char="§"/>
            </a:pPr>
            <a:r>
              <a:rPr lang="en-US" b="1" dirty="0">
                <a:solidFill>
                  <a:srgbClr val="0A237A"/>
                </a:solidFill>
              </a:rPr>
              <a:t>The target is flanked by non-target stimuli which correspond either to the same directional response as the target (congruent flankers), to the opposite response (incongruent flankers), or to neither (neutral flankers)</a:t>
            </a:r>
          </a:p>
        </p:txBody>
      </p:sp>
    </p:spTree>
    <p:extLst>
      <p:ext uri="{BB962C8B-B14F-4D97-AF65-F5344CB8AC3E}">
        <p14:creationId xmlns:p14="http://schemas.microsoft.com/office/powerpoint/2010/main" val="35787861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Executive Function Tasks: Working Memory</a:t>
            </a:r>
            <a:br>
              <a:rPr lang="en-US" dirty="0" smtClean="0"/>
            </a:br>
            <a:r>
              <a:rPr lang="en-US" dirty="0" smtClean="0"/>
              <a:t>N-back </a:t>
            </a:r>
            <a:r>
              <a:rPr lang="en-US" dirty="0"/>
              <a:t>test</a:t>
            </a:r>
          </a:p>
        </p:txBody>
      </p:sp>
      <p:sp>
        <p:nvSpPr>
          <p:cNvPr id="3" name="Content Placeholder 2"/>
          <p:cNvSpPr>
            <a:spLocks noGrp="1"/>
          </p:cNvSpPr>
          <p:nvPr>
            <p:ph idx="1"/>
          </p:nvPr>
        </p:nvSpPr>
        <p:spPr/>
        <p:txBody>
          <a:bodyPr/>
          <a:lstStyle/>
          <a:p>
            <a:r>
              <a:rPr lang="en-US" dirty="0" smtClean="0"/>
              <a:t>Purpose</a:t>
            </a:r>
          </a:p>
          <a:p>
            <a:pPr lvl="1"/>
            <a:r>
              <a:rPr lang="en-US" dirty="0" smtClean="0"/>
              <a:t>Tests ability to quickly organize incoming and outgoing information (Kirchner, 1958)</a:t>
            </a:r>
          </a:p>
          <a:p>
            <a:pPr lvl="1"/>
            <a:r>
              <a:rPr lang="en-US" dirty="0" smtClean="0"/>
              <a:t>Measures working memory. Multiple items must be kept in memory and continually updated </a:t>
            </a:r>
            <a:r>
              <a:rPr lang="en-US" dirty="0"/>
              <a:t>(</a:t>
            </a:r>
            <a:r>
              <a:rPr lang="en-US" dirty="0" smtClean="0"/>
              <a:t>Owen, </a:t>
            </a:r>
            <a:r>
              <a:rPr lang="en-US" dirty="0" err="1" smtClean="0"/>
              <a:t>Mcmillan</a:t>
            </a:r>
            <a:r>
              <a:rPr lang="en-US" dirty="0" smtClean="0"/>
              <a:t>, Laird, </a:t>
            </a:r>
            <a:r>
              <a:rPr lang="en-US" dirty="0"/>
              <a:t>&amp; </a:t>
            </a:r>
            <a:r>
              <a:rPr lang="en-US" dirty="0" err="1"/>
              <a:t>Bullmore</a:t>
            </a:r>
            <a:r>
              <a:rPr lang="en-US" dirty="0" smtClean="0"/>
              <a:t>, </a:t>
            </a:r>
            <a:r>
              <a:rPr lang="en-US" dirty="0"/>
              <a:t>2005)</a:t>
            </a:r>
            <a:r>
              <a:rPr lang="en-US" dirty="0" smtClean="0"/>
              <a:t>. </a:t>
            </a:r>
          </a:p>
          <a:p>
            <a:r>
              <a:rPr lang="en-US" dirty="0" smtClean="0"/>
              <a:t>Method</a:t>
            </a:r>
          </a:p>
          <a:p>
            <a:pPr lvl="1"/>
            <a:r>
              <a:rPr lang="en-US" dirty="0" smtClean="0"/>
              <a:t>Images are flashed on a screen. Participant must remember previous images, and click the mouse when the current image matches the image two previous.</a:t>
            </a:r>
          </a:p>
          <a:p>
            <a:r>
              <a:rPr lang="en-US" dirty="0" smtClean="0"/>
              <a:t>Scoring</a:t>
            </a:r>
          </a:p>
          <a:p>
            <a:pPr lvl="1"/>
            <a:r>
              <a:rPr lang="en-US" dirty="0" smtClean="0"/>
              <a:t>Percentage of correct clicks</a:t>
            </a:r>
          </a:p>
          <a:p>
            <a:pPr lvl="1"/>
            <a:r>
              <a:rPr lang="en-US" dirty="0" smtClean="0"/>
              <a:t>Average time taken to click</a:t>
            </a:r>
            <a:endParaRPr lang="en-US" dirty="0"/>
          </a:p>
        </p:txBody>
      </p:sp>
    </p:spTree>
    <p:extLst>
      <p:ext uri="{BB962C8B-B14F-4D97-AF65-F5344CB8AC3E}">
        <p14:creationId xmlns:p14="http://schemas.microsoft.com/office/powerpoint/2010/main" val="14886936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Executive Function Tasks: Cognitive Flexibility</a:t>
            </a:r>
            <a:br>
              <a:rPr lang="en-US" dirty="0" smtClean="0"/>
            </a:br>
            <a:r>
              <a:rPr lang="en-US" dirty="0" smtClean="0"/>
              <a:t>Wisconsin </a:t>
            </a:r>
            <a:r>
              <a:rPr lang="en-US" dirty="0"/>
              <a:t>Card Sorting Test</a:t>
            </a:r>
          </a:p>
        </p:txBody>
      </p:sp>
      <p:sp>
        <p:nvSpPr>
          <p:cNvPr id="3" name="Content Placeholder 2"/>
          <p:cNvSpPr>
            <a:spLocks noGrp="1"/>
          </p:cNvSpPr>
          <p:nvPr>
            <p:ph idx="1"/>
          </p:nvPr>
        </p:nvSpPr>
        <p:spPr/>
        <p:txBody>
          <a:bodyPr>
            <a:normAutofit fontScale="92500" lnSpcReduction="10000"/>
          </a:bodyPr>
          <a:lstStyle/>
          <a:p>
            <a:r>
              <a:rPr lang="en-US" dirty="0" smtClean="0"/>
              <a:t>Purpose</a:t>
            </a:r>
          </a:p>
          <a:p>
            <a:pPr lvl="1"/>
            <a:r>
              <a:rPr lang="en-US" dirty="0" smtClean="0"/>
              <a:t>Measures cognitive flexibility. Changing contingencies require the participant to modify their behavior as a result of set-shifting (</a:t>
            </a:r>
            <a:r>
              <a:rPr lang="en-US" dirty="0" err="1" smtClean="0"/>
              <a:t>Monchi</a:t>
            </a:r>
            <a:r>
              <a:rPr lang="en-US" dirty="0" smtClean="0"/>
              <a:t> et al, 2001).</a:t>
            </a:r>
          </a:p>
          <a:p>
            <a:r>
              <a:rPr lang="en-US" dirty="0" smtClean="0"/>
              <a:t>Method</a:t>
            </a:r>
          </a:p>
          <a:p>
            <a:pPr lvl="1"/>
            <a:r>
              <a:rPr lang="en-US" dirty="0" smtClean="0"/>
              <a:t>Participant matches cards to one of a set of four. There are three possible criteria for matching (number, color, and shape). After a number of correct matches the matching rule changes, forcing the participant to adapt and reevaluate.</a:t>
            </a:r>
          </a:p>
          <a:p>
            <a:r>
              <a:rPr lang="en-US" dirty="0" smtClean="0"/>
              <a:t>Stimuli</a:t>
            </a:r>
          </a:p>
          <a:p>
            <a:pPr lvl="1"/>
            <a:r>
              <a:rPr lang="en-US" dirty="0" smtClean="0"/>
              <a:t>Feedback is provided after each match, enabling the subject to deduce the correct matching rule.</a:t>
            </a:r>
          </a:p>
          <a:p>
            <a:r>
              <a:rPr lang="en-US" dirty="0" smtClean="0"/>
              <a:t>Scoring</a:t>
            </a:r>
          </a:p>
          <a:p>
            <a:pPr lvl="1"/>
            <a:r>
              <a:rPr lang="en-US" dirty="0"/>
              <a:t>Perseveration of preceding </a:t>
            </a:r>
            <a:r>
              <a:rPr lang="en-US" dirty="0" smtClean="0"/>
              <a:t>category</a:t>
            </a:r>
          </a:p>
          <a:p>
            <a:pPr lvl="2"/>
            <a:r>
              <a:rPr lang="en-US" dirty="0" smtClean="0"/>
              <a:t>Participant sticks to preceding rule after the rule changes</a:t>
            </a:r>
          </a:p>
          <a:p>
            <a:pPr lvl="1"/>
            <a:r>
              <a:rPr lang="en-US" dirty="0" smtClean="0"/>
              <a:t>Set-loss</a:t>
            </a:r>
            <a:endParaRPr lang="en-US" dirty="0"/>
          </a:p>
          <a:p>
            <a:pPr lvl="2"/>
            <a:r>
              <a:rPr lang="en-US" dirty="0" smtClean="0"/>
              <a:t>Incorrect answer after 3 or more consecutive correct answers</a:t>
            </a:r>
          </a:p>
        </p:txBody>
      </p:sp>
    </p:spTree>
    <p:extLst>
      <p:ext uri="{BB962C8B-B14F-4D97-AF65-F5344CB8AC3E}">
        <p14:creationId xmlns:p14="http://schemas.microsoft.com/office/powerpoint/2010/main" val="3911107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Executive Function Tasks: Cognitive Flexibility</a:t>
            </a:r>
            <a:br>
              <a:rPr lang="en-US" dirty="0" smtClean="0"/>
            </a:br>
            <a:r>
              <a:rPr lang="en-US" dirty="0" smtClean="0"/>
              <a:t>Iowa Gambling Task</a:t>
            </a:r>
            <a:endParaRPr lang="en-US" dirty="0"/>
          </a:p>
        </p:txBody>
      </p:sp>
      <p:sp>
        <p:nvSpPr>
          <p:cNvPr id="3" name="Content Placeholder 2"/>
          <p:cNvSpPr>
            <a:spLocks noGrp="1"/>
          </p:cNvSpPr>
          <p:nvPr>
            <p:ph idx="1"/>
          </p:nvPr>
        </p:nvSpPr>
        <p:spPr/>
        <p:txBody>
          <a:bodyPr/>
          <a:lstStyle/>
          <a:p>
            <a:r>
              <a:rPr lang="en-US" dirty="0" smtClean="0"/>
              <a:t>Purpose</a:t>
            </a:r>
          </a:p>
          <a:p>
            <a:pPr lvl="1"/>
            <a:r>
              <a:rPr lang="en-US" dirty="0" smtClean="0"/>
              <a:t>Simulates real-life decision-making by incorporating uncertainty of premises and outcomes, as well as rewards and punishments (</a:t>
            </a:r>
            <a:r>
              <a:rPr lang="en-US" dirty="0" err="1" smtClean="0"/>
              <a:t>Bechara</a:t>
            </a:r>
            <a:r>
              <a:rPr lang="en-US" dirty="0" smtClean="0"/>
              <a:t>, </a:t>
            </a:r>
            <a:r>
              <a:rPr lang="en-US" dirty="0" err="1" smtClean="0"/>
              <a:t>Damasio</a:t>
            </a:r>
            <a:r>
              <a:rPr lang="en-US" dirty="0" smtClean="0"/>
              <a:t>, </a:t>
            </a:r>
            <a:r>
              <a:rPr lang="en-US" dirty="0" err="1" smtClean="0"/>
              <a:t>Damasio</a:t>
            </a:r>
            <a:r>
              <a:rPr lang="en-US" dirty="0" smtClean="0"/>
              <a:t>, &amp; Anderson, 1994).</a:t>
            </a:r>
          </a:p>
          <a:p>
            <a:r>
              <a:rPr lang="en-US" dirty="0" smtClean="0"/>
              <a:t>Methods</a:t>
            </a:r>
          </a:p>
          <a:p>
            <a:pPr lvl="1"/>
            <a:r>
              <a:rPr lang="en-US" dirty="0" smtClean="0"/>
              <a:t>Participant has four decks of cards to choose from. The decks provide different levels of rewards and penalties. Successful players use trial and error to identify the best deck to draw cards from.</a:t>
            </a:r>
          </a:p>
          <a:p>
            <a:r>
              <a:rPr lang="en-US" dirty="0" smtClean="0"/>
              <a:t>Stimuli</a:t>
            </a:r>
          </a:p>
          <a:p>
            <a:pPr lvl="1"/>
            <a:r>
              <a:rPr lang="en-US" dirty="0" smtClean="0"/>
              <a:t>Each deck provides a fixed reward and occasional penalties.</a:t>
            </a:r>
          </a:p>
          <a:p>
            <a:pPr lvl="1"/>
            <a:r>
              <a:rPr lang="en-US" dirty="0" smtClean="0"/>
              <a:t>Two decks provide net winnings, while the other two are net losers.</a:t>
            </a:r>
          </a:p>
          <a:p>
            <a:r>
              <a:rPr lang="en-US" dirty="0" smtClean="0"/>
              <a:t>Scoring</a:t>
            </a:r>
          </a:p>
          <a:p>
            <a:pPr lvl="1"/>
            <a:r>
              <a:rPr lang="en-US" dirty="0" smtClean="0"/>
              <a:t>The number of cards drawn from good decks minus the number of cards drawn from bad decks.</a:t>
            </a:r>
          </a:p>
        </p:txBody>
      </p:sp>
    </p:spTree>
    <p:extLst>
      <p:ext uri="{BB962C8B-B14F-4D97-AF65-F5344CB8AC3E}">
        <p14:creationId xmlns:p14="http://schemas.microsoft.com/office/powerpoint/2010/main" val="24110805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Iowa Gambling Task</a:t>
            </a:r>
          </a:p>
        </p:txBody>
      </p:sp>
      <p:sp>
        <p:nvSpPr>
          <p:cNvPr id="3" name="Content Placeholder 2"/>
          <p:cNvSpPr>
            <a:spLocks noGrp="1"/>
          </p:cNvSpPr>
          <p:nvPr>
            <p:ph idx="1"/>
          </p:nvPr>
        </p:nvSpPr>
        <p:spPr/>
        <p:txBody>
          <a:bodyPr/>
          <a:lstStyle/>
          <a:p>
            <a:r>
              <a:rPr lang="en-US" dirty="0" smtClean="0"/>
              <a:t>Rules:</a:t>
            </a:r>
          </a:p>
          <a:p>
            <a:pPr lvl="1"/>
            <a:r>
              <a:rPr lang="en-US" dirty="0" smtClean="0"/>
              <a:t>You will be asked to repeatedly draw cards.</a:t>
            </a:r>
          </a:p>
          <a:p>
            <a:pPr lvl="1"/>
            <a:r>
              <a:rPr lang="en-US" dirty="0" smtClean="0"/>
              <a:t>You are free to draw from any of the four decks.</a:t>
            </a:r>
          </a:p>
          <a:p>
            <a:pPr lvl="1"/>
            <a:r>
              <a:rPr lang="en-US" dirty="0" smtClean="0"/>
              <a:t>With every card you draw you will win some money.</a:t>
            </a:r>
          </a:p>
          <a:p>
            <a:pPr lvl="1"/>
            <a:r>
              <a:rPr lang="en-US" dirty="0" smtClean="0"/>
              <a:t>Some draws will also impose penalties.</a:t>
            </a:r>
          </a:p>
          <a:p>
            <a:pPr lvl="1"/>
            <a:r>
              <a:rPr lang="en-US" dirty="0" smtClean="0"/>
              <a:t>Some decks are more profitable than others.</a:t>
            </a:r>
          </a:p>
          <a:p>
            <a:pPr lvl="1"/>
            <a:r>
              <a:rPr lang="en-US" dirty="0" smtClean="0"/>
              <a:t>Try to choose cards from the most profitable decks so that your total winnings will be as high as possible.</a:t>
            </a:r>
          </a:p>
          <a:p>
            <a:pPr lvl="1"/>
            <a:r>
              <a:rPr lang="en-US" dirty="0" smtClean="0"/>
              <a:t>You will make 100 draws.</a:t>
            </a:r>
          </a:p>
          <a:p>
            <a:pPr lvl="1"/>
            <a:r>
              <a:rPr lang="en-US" dirty="0" smtClean="0"/>
              <a:t>You start with $2000, and should try to make as much money as possible.</a:t>
            </a:r>
          </a:p>
        </p:txBody>
      </p:sp>
    </p:spTree>
    <p:extLst>
      <p:ext uri="{BB962C8B-B14F-4D97-AF65-F5344CB8AC3E}">
        <p14:creationId xmlns:p14="http://schemas.microsoft.com/office/powerpoint/2010/main" val="23700303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Demonstration</a:t>
            </a:r>
            <a:endParaRPr lang="en-US" dirty="0"/>
          </a:p>
        </p:txBody>
      </p:sp>
      <p:pic>
        <p:nvPicPr>
          <p:cNvPr id="4" name="Iowa Demo 3.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57200" y="1441450"/>
            <a:ext cx="8228013" cy="4627563"/>
          </a:xfrm>
        </p:spPr>
      </p:pic>
    </p:spTree>
    <p:extLst>
      <p:ext uri="{BB962C8B-B14F-4D97-AF65-F5344CB8AC3E}">
        <p14:creationId xmlns:p14="http://schemas.microsoft.com/office/powerpoint/2010/main" val="18115234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Arrow 17"/>
          <p:cNvSpPr/>
          <p:nvPr/>
        </p:nvSpPr>
        <p:spPr>
          <a:xfrm>
            <a:off x="1765199" y="3500436"/>
            <a:ext cx="5617845" cy="28952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
        <p:nvSpPr>
          <p:cNvPr id="2" name="Title 1"/>
          <p:cNvSpPr>
            <a:spLocks noGrp="1"/>
          </p:cNvSpPr>
          <p:nvPr>
            <p:ph type="title"/>
          </p:nvPr>
        </p:nvSpPr>
        <p:spPr/>
        <p:txBody>
          <a:bodyPr/>
          <a:lstStyle/>
          <a:p>
            <a:r>
              <a:rPr lang="en-US" dirty="0" smtClean="0"/>
              <a:t>Adaptive Behavior Test Task – Trial Structure</a:t>
            </a:r>
            <a:endParaRPr lang="en-US" dirty="0"/>
          </a:p>
        </p:txBody>
      </p:sp>
      <p:sp>
        <p:nvSpPr>
          <p:cNvPr id="4" name="Rounded Rectangle 3"/>
          <p:cNvSpPr/>
          <p:nvPr/>
        </p:nvSpPr>
        <p:spPr>
          <a:xfrm>
            <a:off x="1943098" y="1042553"/>
            <a:ext cx="1683327" cy="1061603"/>
          </a:xfrm>
          <a:prstGeom prst="roundRect">
            <a:avLst/>
          </a:prstGeom>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prstClr val="black"/>
                </a:solidFill>
              </a:rPr>
              <a:t>Mission Statement</a:t>
            </a:r>
          </a:p>
        </p:txBody>
      </p:sp>
      <p:sp>
        <p:nvSpPr>
          <p:cNvPr id="5" name="Rounded Rectangle 4"/>
          <p:cNvSpPr/>
          <p:nvPr/>
        </p:nvSpPr>
        <p:spPr>
          <a:xfrm>
            <a:off x="187034" y="1042554"/>
            <a:ext cx="1683327" cy="1061603"/>
          </a:xfrm>
          <a:prstGeom prst="roundRect">
            <a:avLst/>
          </a:prstGeom>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prstClr val="black"/>
                </a:solidFill>
              </a:rPr>
              <a:t>Instructions</a:t>
            </a:r>
          </a:p>
        </p:txBody>
      </p:sp>
      <p:sp>
        <p:nvSpPr>
          <p:cNvPr id="7" name="Rounded Rectangle 6"/>
          <p:cNvSpPr/>
          <p:nvPr/>
        </p:nvSpPr>
        <p:spPr>
          <a:xfrm>
            <a:off x="81872" y="3083022"/>
            <a:ext cx="1683327" cy="1061603"/>
          </a:xfrm>
          <a:prstGeom prst="roundRect">
            <a:avLst/>
          </a:prstGeom>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b="1" dirty="0">
                <a:solidFill>
                  <a:prstClr val="black"/>
                </a:solidFill>
              </a:rPr>
              <a:t>+</a:t>
            </a:r>
          </a:p>
        </p:txBody>
      </p:sp>
      <p:sp>
        <p:nvSpPr>
          <p:cNvPr id="8" name="Rounded Rectangle 7"/>
          <p:cNvSpPr/>
          <p:nvPr/>
        </p:nvSpPr>
        <p:spPr>
          <a:xfrm>
            <a:off x="3745688" y="3048002"/>
            <a:ext cx="1683327" cy="1061603"/>
          </a:xfrm>
          <a:prstGeom prst="roundRect">
            <a:avLst/>
          </a:prstGeom>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b="1" dirty="0">
                <a:solidFill>
                  <a:prstClr val="black"/>
                </a:solidFill>
              </a:rPr>
              <a:t>Stimulus</a:t>
            </a:r>
          </a:p>
        </p:txBody>
      </p:sp>
      <p:sp>
        <p:nvSpPr>
          <p:cNvPr id="9" name="Rounded Rectangle 8"/>
          <p:cNvSpPr/>
          <p:nvPr/>
        </p:nvSpPr>
        <p:spPr>
          <a:xfrm>
            <a:off x="5598245" y="3048001"/>
            <a:ext cx="1582883" cy="1061603"/>
          </a:xfrm>
          <a:prstGeom prst="roundRect">
            <a:avLst/>
          </a:prstGeom>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b="1" dirty="0" smtClean="0">
                <a:solidFill>
                  <a:prstClr val="black"/>
                </a:solidFill>
              </a:rPr>
              <a:t>Response</a:t>
            </a:r>
          </a:p>
          <a:p>
            <a:pPr algn="ctr" defTabSz="457200"/>
            <a:r>
              <a:rPr lang="en-US" b="1" dirty="0" smtClean="0">
                <a:solidFill>
                  <a:prstClr val="black"/>
                </a:solidFill>
              </a:rPr>
              <a:t>Prompt</a:t>
            </a:r>
            <a:endParaRPr lang="en-US" b="1" dirty="0">
              <a:solidFill>
                <a:prstClr val="black"/>
              </a:solidFill>
            </a:endParaRPr>
          </a:p>
        </p:txBody>
      </p:sp>
      <p:sp>
        <p:nvSpPr>
          <p:cNvPr id="17" name="Curved Up Arrow 16"/>
          <p:cNvSpPr/>
          <p:nvPr/>
        </p:nvSpPr>
        <p:spPr>
          <a:xfrm flipH="1">
            <a:off x="923533" y="4176002"/>
            <a:ext cx="7451120" cy="684338"/>
          </a:xfrm>
          <a:prstGeom prst="curved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
        <p:nvSpPr>
          <p:cNvPr id="19" name="TextBox 18"/>
          <p:cNvSpPr txBox="1"/>
          <p:nvPr/>
        </p:nvSpPr>
        <p:spPr>
          <a:xfrm>
            <a:off x="3702724" y="4287338"/>
            <a:ext cx="1790359" cy="523220"/>
          </a:xfrm>
          <a:prstGeom prst="rect">
            <a:avLst/>
          </a:prstGeom>
          <a:noFill/>
        </p:spPr>
        <p:txBody>
          <a:bodyPr wrap="square" rtlCol="0">
            <a:spAutoFit/>
          </a:bodyPr>
          <a:lstStyle/>
          <a:p>
            <a:pPr algn="ctr" defTabSz="457200"/>
            <a:r>
              <a:rPr lang="en-US" sz="1400" b="1" dirty="0">
                <a:solidFill>
                  <a:prstClr val="black"/>
                </a:solidFill>
              </a:rPr>
              <a:t>Trial Structure</a:t>
            </a:r>
          </a:p>
          <a:p>
            <a:pPr algn="ctr" defTabSz="457200"/>
            <a:r>
              <a:rPr lang="en-US" sz="1400" b="1" dirty="0">
                <a:solidFill>
                  <a:prstClr val="black"/>
                </a:solidFill>
              </a:rPr>
              <a:t>Repeats 18 times</a:t>
            </a:r>
          </a:p>
        </p:txBody>
      </p:sp>
      <p:sp>
        <p:nvSpPr>
          <p:cNvPr id="20" name="Right Arrow 19"/>
          <p:cNvSpPr/>
          <p:nvPr/>
        </p:nvSpPr>
        <p:spPr>
          <a:xfrm rot="5400000">
            <a:off x="4341800" y="2120589"/>
            <a:ext cx="411901" cy="289528"/>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endParaRPr lang="en-US">
              <a:solidFill>
                <a:prstClr val="black"/>
              </a:solidFill>
            </a:endParaRPr>
          </a:p>
        </p:txBody>
      </p:sp>
      <p:sp>
        <p:nvSpPr>
          <p:cNvPr id="6" name="Rounded Rectangle 5"/>
          <p:cNvSpPr/>
          <p:nvPr/>
        </p:nvSpPr>
        <p:spPr>
          <a:xfrm>
            <a:off x="3706089" y="1042554"/>
            <a:ext cx="1683327" cy="1061603"/>
          </a:xfrm>
          <a:prstGeom prst="roundRect">
            <a:avLst/>
          </a:prstGeom>
          <a:solidFill>
            <a:schemeClr val="accent2">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defTabSz="457200"/>
            <a:r>
              <a:rPr lang="en-US" dirty="0">
                <a:solidFill>
                  <a:prstClr val="black"/>
                </a:solidFill>
              </a:rPr>
              <a:t>Information</a:t>
            </a:r>
          </a:p>
        </p:txBody>
      </p:sp>
      <p:sp>
        <p:nvSpPr>
          <p:cNvPr id="22" name="TextBox 21"/>
          <p:cNvSpPr txBox="1"/>
          <p:nvPr/>
        </p:nvSpPr>
        <p:spPr>
          <a:xfrm>
            <a:off x="600640" y="2240471"/>
            <a:ext cx="3628160" cy="523220"/>
          </a:xfrm>
          <a:prstGeom prst="rect">
            <a:avLst/>
          </a:prstGeom>
          <a:noFill/>
        </p:spPr>
        <p:txBody>
          <a:bodyPr wrap="square" rtlCol="0">
            <a:spAutoFit/>
          </a:bodyPr>
          <a:lstStyle/>
          <a:p>
            <a:pPr algn="ctr" defTabSz="457200"/>
            <a:r>
              <a:rPr lang="en-US" sz="1400" b="1" dirty="0">
                <a:solidFill>
                  <a:prstClr val="black"/>
                </a:solidFill>
              </a:rPr>
              <a:t>Pretrial Information</a:t>
            </a:r>
          </a:p>
          <a:p>
            <a:pPr algn="ctr" defTabSz="457200"/>
            <a:r>
              <a:rPr lang="en-US" sz="1400" b="1" dirty="0">
                <a:solidFill>
                  <a:prstClr val="black"/>
                </a:solidFill>
              </a:rPr>
              <a:t>Once Per Block</a:t>
            </a:r>
          </a:p>
        </p:txBody>
      </p:sp>
      <p:sp>
        <p:nvSpPr>
          <p:cNvPr id="14" name="Rounded Rectangle 13"/>
          <p:cNvSpPr/>
          <p:nvPr/>
        </p:nvSpPr>
        <p:spPr>
          <a:xfrm>
            <a:off x="1864082" y="3048003"/>
            <a:ext cx="1683327" cy="1061603"/>
          </a:xfrm>
          <a:prstGeom prst="roundRect">
            <a:avLst/>
          </a:prstGeom>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b="1" dirty="0" smtClean="0">
                <a:solidFill>
                  <a:prstClr val="black"/>
                </a:solidFill>
              </a:rPr>
              <a:t>Stimulus Prompt</a:t>
            </a:r>
            <a:endParaRPr lang="en-US" b="1" dirty="0">
              <a:solidFill>
                <a:prstClr val="black"/>
              </a:solidFill>
            </a:endParaRPr>
          </a:p>
        </p:txBody>
      </p:sp>
      <p:sp>
        <p:nvSpPr>
          <p:cNvPr id="15" name="Rounded Rectangle 14"/>
          <p:cNvSpPr/>
          <p:nvPr/>
        </p:nvSpPr>
        <p:spPr>
          <a:xfrm>
            <a:off x="7383045" y="3048000"/>
            <a:ext cx="1582883" cy="1061603"/>
          </a:xfrm>
          <a:prstGeom prst="roundRect">
            <a:avLst/>
          </a:prstGeom>
          <a:solidFill>
            <a:schemeClr val="accent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b="1" dirty="0">
                <a:solidFill>
                  <a:prstClr val="black"/>
                </a:solidFill>
              </a:rPr>
              <a:t>Response</a:t>
            </a:r>
          </a:p>
        </p:txBody>
      </p:sp>
      <p:sp>
        <p:nvSpPr>
          <p:cNvPr id="16" name="Right Arrow 15"/>
          <p:cNvSpPr/>
          <p:nvPr/>
        </p:nvSpPr>
        <p:spPr>
          <a:xfrm rot="16200000">
            <a:off x="977700" y="4891436"/>
            <a:ext cx="1779948" cy="230146"/>
          </a:xfrm>
          <a:prstGeom prst="rightArrow">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sp>
        <p:nvSpPr>
          <p:cNvPr id="21" name="Right Arrow 20"/>
          <p:cNvSpPr/>
          <p:nvPr/>
        </p:nvSpPr>
        <p:spPr>
          <a:xfrm rot="16200000">
            <a:off x="2881153" y="4891436"/>
            <a:ext cx="1779948" cy="230146"/>
          </a:xfrm>
          <a:prstGeom prst="rightArrow">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sp>
        <p:nvSpPr>
          <p:cNvPr id="23" name="Right Arrow 22"/>
          <p:cNvSpPr/>
          <p:nvPr/>
        </p:nvSpPr>
        <p:spPr>
          <a:xfrm rot="16200000">
            <a:off x="4557553" y="4891436"/>
            <a:ext cx="1779948" cy="230146"/>
          </a:xfrm>
          <a:prstGeom prst="rightArrow">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sp>
        <p:nvSpPr>
          <p:cNvPr id="24" name="Right Arrow 23"/>
          <p:cNvSpPr/>
          <p:nvPr/>
        </p:nvSpPr>
        <p:spPr>
          <a:xfrm rot="16200000">
            <a:off x="6464100" y="4891435"/>
            <a:ext cx="1779948" cy="230146"/>
          </a:xfrm>
          <a:prstGeom prst="rightArrow">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sp>
        <p:nvSpPr>
          <p:cNvPr id="25" name="Right Arrow 24"/>
          <p:cNvSpPr/>
          <p:nvPr/>
        </p:nvSpPr>
        <p:spPr>
          <a:xfrm rot="16200000">
            <a:off x="7986553" y="4919526"/>
            <a:ext cx="1779948" cy="230146"/>
          </a:xfrm>
          <a:prstGeom prst="rightArrow">
            <a:avLst/>
          </a:prstGeom>
          <a:solidFill>
            <a:schemeClr val="bg1">
              <a:lumMod val="7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black"/>
              </a:solidFill>
            </a:endParaRPr>
          </a:p>
        </p:txBody>
      </p:sp>
      <p:sp>
        <p:nvSpPr>
          <p:cNvPr id="3" name="TextBox 2"/>
          <p:cNvSpPr txBox="1"/>
          <p:nvPr/>
        </p:nvSpPr>
        <p:spPr>
          <a:xfrm rot="16200000">
            <a:off x="771733" y="4962589"/>
            <a:ext cx="1546156" cy="307777"/>
          </a:xfrm>
          <a:prstGeom prst="rect">
            <a:avLst/>
          </a:prstGeom>
          <a:noFill/>
        </p:spPr>
        <p:txBody>
          <a:bodyPr wrap="square" rtlCol="0">
            <a:spAutoFit/>
          </a:bodyPr>
          <a:lstStyle/>
          <a:p>
            <a:r>
              <a:rPr lang="en-US" sz="1400" b="1" dirty="0" smtClean="0"/>
              <a:t>Event Marks</a:t>
            </a:r>
            <a:endParaRPr lang="en-US" sz="1400" b="1" dirty="0"/>
          </a:p>
        </p:txBody>
      </p:sp>
      <p:sp>
        <p:nvSpPr>
          <p:cNvPr id="10" name="Rounded Rectangle 9"/>
          <p:cNvSpPr/>
          <p:nvPr/>
        </p:nvSpPr>
        <p:spPr>
          <a:xfrm>
            <a:off x="1943098" y="5990263"/>
            <a:ext cx="1843947" cy="422888"/>
          </a:xfrm>
          <a:prstGeom prst="roundRect">
            <a:avLst/>
          </a:prstGeom>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rgbClr val="FAFD7E"/>
                </a:solidFill>
              </a:rPr>
              <a:t>Pre trial response</a:t>
            </a:r>
            <a:endParaRPr lang="en-US" sz="1400" dirty="0">
              <a:solidFill>
                <a:srgbClr val="FAFD7E"/>
              </a:solidFill>
            </a:endParaRPr>
          </a:p>
        </p:txBody>
      </p:sp>
      <p:sp>
        <p:nvSpPr>
          <p:cNvPr id="26" name="Rounded Rectangle 25"/>
          <p:cNvSpPr/>
          <p:nvPr/>
        </p:nvSpPr>
        <p:spPr>
          <a:xfrm>
            <a:off x="3854964" y="5990263"/>
            <a:ext cx="1638119" cy="422888"/>
          </a:xfrm>
          <a:prstGeom prst="roundRect">
            <a:avLst/>
          </a:prstGeom>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FAFD7E"/>
                </a:solidFill>
              </a:rPr>
              <a:t>Stimulus Emotional Response</a:t>
            </a:r>
            <a:endParaRPr lang="en-US" sz="1200" dirty="0">
              <a:solidFill>
                <a:srgbClr val="FAFD7E"/>
              </a:solidFill>
            </a:endParaRPr>
          </a:p>
        </p:txBody>
      </p:sp>
      <p:sp>
        <p:nvSpPr>
          <p:cNvPr id="27" name="Rounded Rectangle 26"/>
          <p:cNvSpPr/>
          <p:nvPr/>
        </p:nvSpPr>
        <p:spPr>
          <a:xfrm>
            <a:off x="7452680" y="5997190"/>
            <a:ext cx="1334812" cy="422888"/>
          </a:xfrm>
          <a:prstGeom prst="roundRect">
            <a:avLst/>
          </a:prstGeom>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FAFD7E"/>
                </a:solidFill>
              </a:rPr>
              <a:t>Stress from Responding</a:t>
            </a:r>
            <a:endParaRPr lang="en-US" sz="1200" dirty="0">
              <a:solidFill>
                <a:srgbClr val="FAFD7E"/>
              </a:solidFill>
            </a:endParaRPr>
          </a:p>
        </p:txBody>
      </p:sp>
      <p:sp>
        <p:nvSpPr>
          <p:cNvPr id="28" name="Rounded Rectangle 27"/>
          <p:cNvSpPr/>
          <p:nvPr/>
        </p:nvSpPr>
        <p:spPr>
          <a:xfrm>
            <a:off x="5521625" y="5997190"/>
            <a:ext cx="1898173" cy="422888"/>
          </a:xfrm>
          <a:prstGeom prst="roundRect">
            <a:avLst/>
          </a:prstGeom>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solidFill>
                  <a:srgbClr val="FAFD7E"/>
                </a:solidFill>
              </a:rPr>
              <a:t>Recovery from Stimulus</a:t>
            </a:r>
            <a:endParaRPr lang="en-US" sz="1200" dirty="0">
              <a:solidFill>
                <a:srgbClr val="FAFD7E"/>
              </a:solidFill>
            </a:endParaRPr>
          </a:p>
        </p:txBody>
      </p:sp>
      <p:sp>
        <p:nvSpPr>
          <p:cNvPr id="29" name="TextBox 28"/>
          <p:cNvSpPr txBox="1"/>
          <p:nvPr/>
        </p:nvSpPr>
        <p:spPr>
          <a:xfrm>
            <a:off x="304801" y="6131741"/>
            <a:ext cx="1638298" cy="307777"/>
          </a:xfrm>
          <a:prstGeom prst="rect">
            <a:avLst/>
          </a:prstGeom>
          <a:noFill/>
        </p:spPr>
        <p:txBody>
          <a:bodyPr wrap="square" rtlCol="0">
            <a:spAutoFit/>
          </a:bodyPr>
          <a:lstStyle/>
          <a:p>
            <a:r>
              <a:rPr lang="en-US" sz="1400" b="1" dirty="0" smtClean="0"/>
              <a:t>Areas of Interest</a:t>
            </a:r>
            <a:endParaRPr lang="en-US" sz="1400" b="1" dirty="0"/>
          </a:p>
        </p:txBody>
      </p:sp>
    </p:spTree>
    <p:extLst>
      <p:ext uri="{BB962C8B-B14F-4D97-AF65-F5344CB8AC3E}">
        <p14:creationId xmlns:p14="http://schemas.microsoft.com/office/powerpoint/2010/main" val="2152817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766000" cy="803443"/>
          </a:xfrm>
        </p:spPr>
        <p:txBody>
          <a:bodyPr/>
          <a:lstStyle/>
          <a:p>
            <a:r>
              <a:rPr lang="en-US" dirty="0" smtClean="0"/>
              <a:t>Test Task – Block Structure</a:t>
            </a:r>
            <a:endParaRPr lang="en-US" dirty="0"/>
          </a:p>
        </p:txBody>
      </p:sp>
      <p:sp>
        <p:nvSpPr>
          <p:cNvPr id="4" name="Rounded Rectangle 3"/>
          <p:cNvSpPr/>
          <p:nvPr/>
        </p:nvSpPr>
        <p:spPr>
          <a:xfrm>
            <a:off x="1371600" y="1237140"/>
            <a:ext cx="1485900" cy="966355"/>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Block 1</a:t>
            </a:r>
          </a:p>
        </p:txBody>
      </p:sp>
      <p:sp>
        <p:nvSpPr>
          <p:cNvPr id="5" name="Rounded Rectangle 4"/>
          <p:cNvSpPr/>
          <p:nvPr/>
        </p:nvSpPr>
        <p:spPr>
          <a:xfrm>
            <a:off x="3238004" y="1104707"/>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dirty="0">
              <a:solidFill>
                <a:prstClr val="black"/>
              </a:solidFill>
            </a:endParaRPr>
          </a:p>
        </p:txBody>
      </p:sp>
      <p:sp>
        <p:nvSpPr>
          <p:cNvPr id="7" name="Rounded Rectangle 6"/>
          <p:cNvSpPr/>
          <p:nvPr/>
        </p:nvSpPr>
        <p:spPr>
          <a:xfrm>
            <a:off x="4044165" y="1104706"/>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dirty="0">
              <a:solidFill>
                <a:prstClr val="black"/>
              </a:solidFill>
            </a:endParaRPr>
          </a:p>
        </p:txBody>
      </p:sp>
      <p:sp>
        <p:nvSpPr>
          <p:cNvPr id="8" name="Rounded Rectangle 7"/>
          <p:cNvSpPr/>
          <p:nvPr/>
        </p:nvSpPr>
        <p:spPr>
          <a:xfrm>
            <a:off x="4865913" y="110470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4" name="Rounded Rectangle 13"/>
          <p:cNvSpPr/>
          <p:nvPr/>
        </p:nvSpPr>
        <p:spPr>
          <a:xfrm>
            <a:off x="5741346" y="1104704"/>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5" name="Rounded Rectangle 14"/>
          <p:cNvSpPr/>
          <p:nvPr/>
        </p:nvSpPr>
        <p:spPr>
          <a:xfrm>
            <a:off x="6547507" y="1104703"/>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6" name="Rounded Rectangle 15"/>
          <p:cNvSpPr/>
          <p:nvPr/>
        </p:nvSpPr>
        <p:spPr>
          <a:xfrm>
            <a:off x="7369255" y="1104702"/>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7" name="Rounded Rectangle 16"/>
          <p:cNvSpPr/>
          <p:nvPr/>
        </p:nvSpPr>
        <p:spPr>
          <a:xfrm>
            <a:off x="3238004" y="1617326"/>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8" name="Rounded Rectangle 17"/>
          <p:cNvSpPr/>
          <p:nvPr/>
        </p:nvSpPr>
        <p:spPr>
          <a:xfrm>
            <a:off x="4044165" y="161732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19" name="Rounded Rectangle 18"/>
          <p:cNvSpPr/>
          <p:nvPr/>
        </p:nvSpPr>
        <p:spPr>
          <a:xfrm>
            <a:off x="4865913" y="1617324"/>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20" name="Rounded Rectangle 19"/>
          <p:cNvSpPr/>
          <p:nvPr/>
        </p:nvSpPr>
        <p:spPr>
          <a:xfrm>
            <a:off x="5741346" y="1617326"/>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21" name="Rounded Rectangle 20"/>
          <p:cNvSpPr/>
          <p:nvPr/>
        </p:nvSpPr>
        <p:spPr>
          <a:xfrm>
            <a:off x="6547507" y="161732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22" name="Rounded Rectangle 21"/>
          <p:cNvSpPr/>
          <p:nvPr/>
        </p:nvSpPr>
        <p:spPr>
          <a:xfrm>
            <a:off x="7369255" y="1617324"/>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39" name="Rounded Rectangle 38"/>
          <p:cNvSpPr/>
          <p:nvPr/>
        </p:nvSpPr>
        <p:spPr>
          <a:xfrm>
            <a:off x="1371600" y="3143102"/>
            <a:ext cx="1485900" cy="966355"/>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Block 2</a:t>
            </a:r>
          </a:p>
        </p:txBody>
      </p:sp>
      <p:sp>
        <p:nvSpPr>
          <p:cNvPr id="52" name="Rounded Rectangle 51"/>
          <p:cNvSpPr/>
          <p:nvPr/>
        </p:nvSpPr>
        <p:spPr>
          <a:xfrm>
            <a:off x="3238004" y="207538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3" name="Rounded Rectangle 52"/>
          <p:cNvSpPr/>
          <p:nvPr/>
        </p:nvSpPr>
        <p:spPr>
          <a:xfrm>
            <a:off x="4044165" y="2075384"/>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4" name="Rounded Rectangle 53"/>
          <p:cNvSpPr/>
          <p:nvPr/>
        </p:nvSpPr>
        <p:spPr>
          <a:xfrm>
            <a:off x="4865913" y="2075383"/>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5" name="Rounded Rectangle 54"/>
          <p:cNvSpPr/>
          <p:nvPr/>
        </p:nvSpPr>
        <p:spPr>
          <a:xfrm>
            <a:off x="5741346" y="207538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6" name="Rounded Rectangle 55"/>
          <p:cNvSpPr/>
          <p:nvPr/>
        </p:nvSpPr>
        <p:spPr>
          <a:xfrm>
            <a:off x="6547507" y="2075384"/>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7" name="Rounded Rectangle 56"/>
          <p:cNvSpPr/>
          <p:nvPr/>
        </p:nvSpPr>
        <p:spPr>
          <a:xfrm>
            <a:off x="7369255" y="2075383"/>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8" name="Rounded Rectangle 57"/>
          <p:cNvSpPr/>
          <p:nvPr/>
        </p:nvSpPr>
        <p:spPr>
          <a:xfrm>
            <a:off x="3312101" y="2975988"/>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59" name="Rounded Rectangle 58"/>
          <p:cNvSpPr/>
          <p:nvPr/>
        </p:nvSpPr>
        <p:spPr>
          <a:xfrm>
            <a:off x="4118262" y="2975987"/>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0" name="Rounded Rectangle 59"/>
          <p:cNvSpPr/>
          <p:nvPr/>
        </p:nvSpPr>
        <p:spPr>
          <a:xfrm>
            <a:off x="4940010" y="2975986"/>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1" name="Rounded Rectangle 60"/>
          <p:cNvSpPr/>
          <p:nvPr/>
        </p:nvSpPr>
        <p:spPr>
          <a:xfrm>
            <a:off x="5815443" y="2975985"/>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2" name="Rounded Rectangle 61"/>
          <p:cNvSpPr/>
          <p:nvPr/>
        </p:nvSpPr>
        <p:spPr>
          <a:xfrm>
            <a:off x="6621604" y="2975984"/>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3" name="Rounded Rectangle 62"/>
          <p:cNvSpPr/>
          <p:nvPr/>
        </p:nvSpPr>
        <p:spPr>
          <a:xfrm>
            <a:off x="7443352" y="2975983"/>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4" name="Rounded Rectangle 63"/>
          <p:cNvSpPr/>
          <p:nvPr/>
        </p:nvSpPr>
        <p:spPr>
          <a:xfrm>
            <a:off x="3312101" y="3488607"/>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5" name="Rounded Rectangle 64"/>
          <p:cNvSpPr/>
          <p:nvPr/>
        </p:nvSpPr>
        <p:spPr>
          <a:xfrm>
            <a:off x="4118262" y="3488606"/>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6" name="Rounded Rectangle 65"/>
          <p:cNvSpPr/>
          <p:nvPr/>
        </p:nvSpPr>
        <p:spPr>
          <a:xfrm>
            <a:off x="4940010" y="3488605"/>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7" name="Rounded Rectangle 66"/>
          <p:cNvSpPr/>
          <p:nvPr/>
        </p:nvSpPr>
        <p:spPr>
          <a:xfrm>
            <a:off x="5815443" y="3488607"/>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8" name="Rounded Rectangle 67"/>
          <p:cNvSpPr/>
          <p:nvPr/>
        </p:nvSpPr>
        <p:spPr>
          <a:xfrm>
            <a:off x="6621604" y="3488606"/>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69" name="Rounded Rectangle 68"/>
          <p:cNvSpPr/>
          <p:nvPr/>
        </p:nvSpPr>
        <p:spPr>
          <a:xfrm>
            <a:off x="7443352" y="3488605"/>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0" name="Rounded Rectangle 69"/>
          <p:cNvSpPr/>
          <p:nvPr/>
        </p:nvSpPr>
        <p:spPr>
          <a:xfrm>
            <a:off x="3312101" y="3946666"/>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1" name="Rounded Rectangle 70"/>
          <p:cNvSpPr/>
          <p:nvPr/>
        </p:nvSpPr>
        <p:spPr>
          <a:xfrm>
            <a:off x="4118262" y="3946665"/>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2" name="Rounded Rectangle 71"/>
          <p:cNvSpPr/>
          <p:nvPr/>
        </p:nvSpPr>
        <p:spPr>
          <a:xfrm>
            <a:off x="4940010" y="3946664"/>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3" name="Rounded Rectangle 72"/>
          <p:cNvSpPr/>
          <p:nvPr/>
        </p:nvSpPr>
        <p:spPr>
          <a:xfrm>
            <a:off x="5815443" y="3946666"/>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4" name="Rounded Rectangle 73"/>
          <p:cNvSpPr/>
          <p:nvPr/>
        </p:nvSpPr>
        <p:spPr>
          <a:xfrm>
            <a:off x="6621604" y="3946665"/>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5" name="Rounded Rectangle 74"/>
          <p:cNvSpPr/>
          <p:nvPr/>
        </p:nvSpPr>
        <p:spPr>
          <a:xfrm>
            <a:off x="7443352" y="3946664"/>
            <a:ext cx="742950" cy="334239"/>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endParaRPr lang="en-US">
              <a:solidFill>
                <a:prstClr val="black"/>
              </a:solidFill>
            </a:endParaRPr>
          </a:p>
        </p:txBody>
      </p:sp>
      <p:sp>
        <p:nvSpPr>
          <p:cNvPr id="76" name="TextBox 75"/>
          <p:cNvSpPr txBox="1"/>
          <p:nvPr/>
        </p:nvSpPr>
        <p:spPr>
          <a:xfrm rot="16200000">
            <a:off x="-1337678" y="2470937"/>
            <a:ext cx="4222159" cy="369332"/>
          </a:xfrm>
          <a:prstGeom prst="rect">
            <a:avLst/>
          </a:prstGeom>
          <a:noFill/>
        </p:spPr>
        <p:txBody>
          <a:bodyPr wrap="square" rtlCol="0">
            <a:spAutoFit/>
          </a:bodyPr>
          <a:lstStyle/>
          <a:p>
            <a:pPr algn="ctr" defTabSz="457200"/>
            <a:r>
              <a:rPr lang="en-US" b="1" dirty="0">
                <a:solidFill>
                  <a:prstClr val="black"/>
                </a:solidFill>
              </a:rPr>
              <a:t>One Block = 18 trials</a:t>
            </a:r>
          </a:p>
        </p:txBody>
      </p:sp>
      <p:sp>
        <p:nvSpPr>
          <p:cNvPr id="3" name="TextBox 2"/>
          <p:cNvSpPr txBox="1"/>
          <p:nvPr/>
        </p:nvSpPr>
        <p:spPr>
          <a:xfrm>
            <a:off x="1011011" y="2158352"/>
            <a:ext cx="2269547" cy="646331"/>
          </a:xfrm>
          <a:prstGeom prst="rect">
            <a:avLst/>
          </a:prstGeom>
          <a:noFill/>
        </p:spPr>
        <p:txBody>
          <a:bodyPr wrap="square" rtlCol="0">
            <a:spAutoFit/>
          </a:bodyPr>
          <a:lstStyle/>
          <a:p>
            <a:pPr algn="ctr"/>
            <a:r>
              <a:rPr lang="en-US" b="1" dirty="0" smtClean="0"/>
              <a:t>Combat </a:t>
            </a:r>
          </a:p>
          <a:p>
            <a:pPr algn="ctr"/>
            <a:r>
              <a:rPr lang="en-US" b="1" dirty="0" smtClean="0"/>
              <a:t>Operations</a:t>
            </a:r>
            <a:endParaRPr lang="en-US" b="1" dirty="0"/>
          </a:p>
        </p:txBody>
      </p:sp>
      <p:sp>
        <p:nvSpPr>
          <p:cNvPr id="6" name="TextBox 5"/>
          <p:cNvSpPr txBox="1"/>
          <p:nvPr/>
        </p:nvSpPr>
        <p:spPr>
          <a:xfrm>
            <a:off x="1000187" y="4104609"/>
            <a:ext cx="2291194" cy="646331"/>
          </a:xfrm>
          <a:prstGeom prst="rect">
            <a:avLst/>
          </a:prstGeom>
          <a:noFill/>
        </p:spPr>
        <p:txBody>
          <a:bodyPr wrap="square" rtlCol="0">
            <a:spAutoFit/>
          </a:bodyPr>
          <a:lstStyle/>
          <a:p>
            <a:pPr algn="ctr"/>
            <a:r>
              <a:rPr lang="en-US" b="1" dirty="0" smtClean="0"/>
              <a:t>Security Force Assistance</a:t>
            </a:r>
            <a:endParaRPr lang="en-US" b="1" dirty="0"/>
          </a:p>
        </p:txBody>
      </p:sp>
      <p:sp>
        <p:nvSpPr>
          <p:cNvPr id="44" name="Rounded Rectangle 43"/>
          <p:cNvSpPr/>
          <p:nvPr/>
        </p:nvSpPr>
        <p:spPr>
          <a:xfrm>
            <a:off x="513441" y="5243080"/>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dirty="0">
              <a:solidFill>
                <a:prstClr val="black"/>
              </a:solidFill>
            </a:endParaRPr>
          </a:p>
        </p:txBody>
      </p:sp>
      <p:sp>
        <p:nvSpPr>
          <p:cNvPr id="45" name="Rounded Rectangle 44"/>
          <p:cNvSpPr/>
          <p:nvPr/>
        </p:nvSpPr>
        <p:spPr>
          <a:xfrm>
            <a:off x="1319602" y="5243079"/>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dirty="0">
              <a:solidFill>
                <a:prstClr val="black"/>
              </a:solidFill>
            </a:endParaRPr>
          </a:p>
        </p:txBody>
      </p:sp>
      <p:sp>
        <p:nvSpPr>
          <p:cNvPr id="46" name="Rounded Rectangle 45"/>
          <p:cNvSpPr/>
          <p:nvPr/>
        </p:nvSpPr>
        <p:spPr>
          <a:xfrm>
            <a:off x="2141350" y="5243078"/>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47" name="Rounded Rectangle 46"/>
          <p:cNvSpPr/>
          <p:nvPr/>
        </p:nvSpPr>
        <p:spPr>
          <a:xfrm>
            <a:off x="3016783" y="5243077"/>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48" name="Rounded Rectangle 47"/>
          <p:cNvSpPr/>
          <p:nvPr/>
        </p:nvSpPr>
        <p:spPr>
          <a:xfrm>
            <a:off x="3822944" y="5243076"/>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49" name="Rounded Rectangle 48"/>
          <p:cNvSpPr/>
          <p:nvPr/>
        </p:nvSpPr>
        <p:spPr>
          <a:xfrm>
            <a:off x="4644692" y="5243075"/>
            <a:ext cx="742950"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50" name="Rounded Rectangle 49"/>
          <p:cNvSpPr/>
          <p:nvPr/>
        </p:nvSpPr>
        <p:spPr>
          <a:xfrm>
            <a:off x="5458028" y="5243080"/>
            <a:ext cx="2962768" cy="33423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endParaRPr lang="en-US">
              <a:solidFill>
                <a:prstClr val="black"/>
              </a:solidFill>
            </a:endParaRPr>
          </a:p>
        </p:txBody>
      </p:sp>
      <p:sp>
        <p:nvSpPr>
          <p:cNvPr id="9" name="Left Brace 8"/>
          <p:cNvSpPr/>
          <p:nvPr/>
        </p:nvSpPr>
        <p:spPr>
          <a:xfrm rot="16200000">
            <a:off x="2773896" y="3467539"/>
            <a:ext cx="381000" cy="4846492"/>
          </a:xfrm>
          <a:prstGeom prst="leftBrace">
            <a:avLst/>
          </a:prstGeom>
          <a:ln>
            <a:tailEnd type="none" w="med" len="lg"/>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p:cNvSpPr txBox="1"/>
          <p:nvPr/>
        </p:nvSpPr>
        <p:spPr>
          <a:xfrm>
            <a:off x="1738206" y="6092171"/>
            <a:ext cx="2202376" cy="369332"/>
          </a:xfrm>
          <a:prstGeom prst="rect">
            <a:avLst/>
          </a:prstGeom>
          <a:noFill/>
        </p:spPr>
        <p:txBody>
          <a:bodyPr wrap="square" rtlCol="0">
            <a:spAutoFit/>
          </a:bodyPr>
          <a:lstStyle/>
          <a:p>
            <a:pPr algn="ctr"/>
            <a:r>
              <a:rPr lang="en-US" dirty="0" smtClean="0"/>
              <a:t>Subset of 6 trials</a:t>
            </a:r>
            <a:endParaRPr lang="en-US" dirty="0"/>
          </a:p>
        </p:txBody>
      </p:sp>
      <p:sp>
        <p:nvSpPr>
          <p:cNvPr id="78" name="TextBox 77"/>
          <p:cNvSpPr txBox="1"/>
          <p:nvPr/>
        </p:nvSpPr>
        <p:spPr>
          <a:xfrm>
            <a:off x="5495632" y="5700285"/>
            <a:ext cx="2925164" cy="646331"/>
          </a:xfrm>
          <a:prstGeom prst="rect">
            <a:avLst/>
          </a:prstGeom>
          <a:noFill/>
        </p:spPr>
        <p:txBody>
          <a:bodyPr wrap="square" rtlCol="0">
            <a:spAutoFit/>
          </a:bodyPr>
          <a:lstStyle/>
          <a:p>
            <a:pPr algn="ctr"/>
            <a:r>
              <a:rPr lang="en-US" dirty="0" smtClean="0"/>
              <a:t>Set of Post Trial Questions</a:t>
            </a:r>
          </a:p>
          <a:p>
            <a:pPr algn="ctr"/>
            <a:r>
              <a:rPr lang="en-US" dirty="0" smtClean="0"/>
              <a:t>(Visual Analog Scale)</a:t>
            </a:r>
            <a:endParaRPr lang="en-US" dirty="0"/>
          </a:p>
        </p:txBody>
      </p:sp>
    </p:spTree>
    <p:extLst>
      <p:ext uri="{BB962C8B-B14F-4D97-AF65-F5344CB8AC3E}">
        <p14:creationId xmlns:p14="http://schemas.microsoft.com/office/powerpoint/2010/main" val="7781973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Signal Types</a:t>
            </a:r>
            <a:endParaRPr lang="en-US" dirty="0"/>
          </a:p>
        </p:txBody>
      </p:sp>
      <p:grpSp>
        <p:nvGrpSpPr>
          <p:cNvPr id="36" name="Group 35"/>
          <p:cNvGrpSpPr/>
          <p:nvPr/>
        </p:nvGrpSpPr>
        <p:grpSpPr>
          <a:xfrm>
            <a:off x="1092926" y="1114697"/>
            <a:ext cx="7963988" cy="1593669"/>
            <a:chOff x="269966" y="992777"/>
            <a:chExt cx="8786948" cy="1715589"/>
          </a:xfrm>
        </p:grpSpPr>
        <p:sp>
          <p:nvSpPr>
            <p:cNvPr id="35" name="Rounded Rectangle 34"/>
            <p:cNvSpPr/>
            <p:nvPr/>
          </p:nvSpPr>
          <p:spPr>
            <a:xfrm>
              <a:off x="269966" y="992777"/>
              <a:ext cx="8786948" cy="1715589"/>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t"/>
            <a:lstStyle/>
            <a:p>
              <a:pPr algn="ctr" defTabSz="457200"/>
              <a:endParaRPr lang="en-US" dirty="0">
                <a:solidFill>
                  <a:prstClr val="black"/>
                </a:solidFill>
              </a:endParaRPr>
            </a:p>
          </p:txBody>
        </p:sp>
        <p:sp>
          <p:nvSpPr>
            <p:cNvPr id="5" name="Rounded Rectangle 4"/>
            <p:cNvSpPr/>
            <p:nvPr/>
          </p:nvSpPr>
          <p:spPr>
            <a:xfrm>
              <a:off x="1299754" y="1617620"/>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2</a:t>
              </a:r>
            </a:p>
          </p:txBody>
        </p:sp>
        <p:sp>
          <p:nvSpPr>
            <p:cNvPr id="6" name="Rounded Rectangle 5"/>
            <p:cNvSpPr/>
            <p:nvPr/>
          </p:nvSpPr>
          <p:spPr>
            <a:xfrm>
              <a:off x="415834" y="1617620"/>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1</a:t>
              </a:r>
            </a:p>
          </p:txBody>
        </p:sp>
        <p:sp>
          <p:nvSpPr>
            <p:cNvPr id="7" name="Rounded Rectangle 6"/>
            <p:cNvSpPr/>
            <p:nvPr/>
          </p:nvSpPr>
          <p:spPr>
            <a:xfrm>
              <a:off x="2170612" y="1617620"/>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3</a:t>
              </a:r>
            </a:p>
          </p:txBody>
        </p:sp>
        <p:sp>
          <p:nvSpPr>
            <p:cNvPr id="8" name="Rounded Rectangle 7"/>
            <p:cNvSpPr/>
            <p:nvPr/>
          </p:nvSpPr>
          <p:spPr>
            <a:xfrm>
              <a:off x="1299754" y="2103125"/>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5</a:t>
              </a:r>
            </a:p>
          </p:txBody>
        </p:sp>
        <p:sp>
          <p:nvSpPr>
            <p:cNvPr id="9" name="Rounded Rectangle 8"/>
            <p:cNvSpPr/>
            <p:nvPr/>
          </p:nvSpPr>
          <p:spPr>
            <a:xfrm>
              <a:off x="415834" y="2103125"/>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4</a:t>
              </a:r>
            </a:p>
          </p:txBody>
        </p:sp>
        <p:sp>
          <p:nvSpPr>
            <p:cNvPr id="10" name="Rounded Rectangle 9"/>
            <p:cNvSpPr/>
            <p:nvPr/>
          </p:nvSpPr>
          <p:spPr>
            <a:xfrm>
              <a:off x="2170612" y="2103125"/>
              <a:ext cx="792480" cy="422366"/>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defTabSz="457200"/>
              <a:r>
                <a:rPr lang="en-US" dirty="0">
                  <a:solidFill>
                    <a:prstClr val="black"/>
                  </a:solidFill>
                </a:rPr>
                <a:t>6</a:t>
              </a:r>
            </a:p>
          </p:txBody>
        </p:sp>
        <p:sp>
          <p:nvSpPr>
            <p:cNvPr id="23" name="Rounded Rectangle 22"/>
            <p:cNvSpPr/>
            <p:nvPr/>
          </p:nvSpPr>
          <p:spPr>
            <a:xfrm>
              <a:off x="4315824" y="1617620"/>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8</a:t>
              </a:r>
            </a:p>
          </p:txBody>
        </p:sp>
        <p:sp>
          <p:nvSpPr>
            <p:cNvPr id="24" name="Rounded Rectangle 23"/>
            <p:cNvSpPr/>
            <p:nvPr/>
          </p:nvSpPr>
          <p:spPr>
            <a:xfrm>
              <a:off x="3431904" y="1617620"/>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7</a:t>
              </a:r>
            </a:p>
          </p:txBody>
        </p:sp>
        <p:sp>
          <p:nvSpPr>
            <p:cNvPr id="25" name="Rounded Rectangle 24"/>
            <p:cNvSpPr/>
            <p:nvPr/>
          </p:nvSpPr>
          <p:spPr>
            <a:xfrm>
              <a:off x="5186682" y="1617620"/>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9</a:t>
              </a:r>
            </a:p>
          </p:txBody>
        </p:sp>
        <p:sp>
          <p:nvSpPr>
            <p:cNvPr id="26" name="Rounded Rectangle 25"/>
            <p:cNvSpPr/>
            <p:nvPr/>
          </p:nvSpPr>
          <p:spPr>
            <a:xfrm>
              <a:off x="4315824" y="2103125"/>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11</a:t>
              </a:r>
            </a:p>
          </p:txBody>
        </p:sp>
        <p:sp>
          <p:nvSpPr>
            <p:cNvPr id="27" name="Rounded Rectangle 26"/>
            <p:cNvSpPr/>
            <p:nvPr/>
          </p:nvSpPr>
          <p:spPr>
            <a:xfrm>
              <a:off x="3431904" y="2103125"/>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10</a:t>
              </a:r>
            </a:p>
          </p:txBody>
        </p:sp>
        <p:sp>
          <p:nvSpPr>
            <p:cNvPr id="28" name="Rounded Rectangle 27"/>
            <p:cNvSpPr/>
            <p:nvPr/>
          </p:nvSpPr>
          <p:spPr>
            <a:xfrm>
              <a:off x="5186682" y="2103125"/>
              <a:ext cx="792480" cy="422366"/>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defTabSz="457200"/>
              <a:r>
                <a:rPr lang="en-US" dirty="0">
                  <a:solidFill>
                    <a:prstClr val="black"/>
                  </a:solidFill>
                </a:rPr>
                <a:t>12</a:t>
              </a:r>
            </a:p>
          </p:txBody>
        </p:sp>
        <p:sp>
          <p:nvSpPr>
            <p:cNvPr id="29" name="Rounded Rectangle 28"/>
            <p:cNvSpPr/>
            <p:nvPr/>
          </p:nvSpPr>
          <p:spPr>
            <a:xfrm>
              <a:off x="7330439" y="1617620"/>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14</a:t>
              </a:r>
            </a:p>
          </p:txBody>
        </p:sp>
        <p:sp>
          <p:nvSpPr>
            <p:cNvPr id="30" name="Rounded Rectangle 29"/>
            <p:cNvSpPr/>
            <p:nvPr/>
          </p:nvSpPr>
          <p:spPr>
            <a:xfrm>
              <a:off x="6446519" y="1617620"/>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13</a:t>
              </a:r>
            </a:p>
          </p:txBody>
        </p:sp>
        <p:sp>
          <p:nvSpPr>
            <p:cNvPr id="31" name="Rounded Rectangle 30"/>
            <p:cNvSpPr/>
            <p:nvPr/>
          </p:nvSpPr>
          <p:spPr>
            <a:xfrm>
              <a:off x="8201297" y="1617620"/>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15</a:t>
              </a:r>
            </a:p>
          </p:txBody>
        </p:sp>
        <p:sp>
          <p:nvSpPr>
            <p:cNvPr id="32" name="Rounded Rectangle 31"/>
            <p:cNvSpPr/>
            <p:nvPr/>
          </p:nvSpPr>
          <p:spPr>
            <a:xfrm>
              <a:off x="7330439" y="2103125"/>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17</a:t>
              </a:r>
            </a:p>
          </p:txBody>
        </p:sp>
        <p:sp>
          <p:nvSpPr>
            <p:cNvPr id="33" name="Rounded Rectangle 32"/>
            <p:cNvSpPr/>
            <p:nvPr/>
          </p:nvSpPr>
          <p:spPr>
            <a:xfrm>
              <a:off x="6446519" y="2103125"/>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16</a:t>
              </a:r>
            </a:p>
          </p:txBody>
        </p:sp>
        <p:sp>
          <p:nvSpPr>
            <p:cNvPr id="34" name="Rounded Rectangle 33"/>
            <p:cNvSpPr/>
            <p:nvPr/>
          </p:nvSpPr>
          <p:spPr>
            <a:xfrm>
              <a:off x="8201297" y="2103125"/>
              <a:ext cx="792480" cy="422366"/>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defTabSz="457200"/>
              <a:r>
                <a:rPr lang="en-US" dirty="0">
                  <a:solidFill>
                    <a:prstClr val="black"/>
                  </a:solidFill>
                </a:rPr>
                <a:t>18</a:t>
              </a:r>
            </a:p>
          </p:txBody>
        </p:sp>
      </p:grpSp>
      <p:grpSp>
        <p:nvGrpSpPr>
          <p:cNvPr id="45" name="Group 44"/>
          <p:cNvGrpSpPr/>
          <p:nvPr/>
        </p:nvGrpSpPr>
        <p:grpSpPr>
          <a:xfrm>
            <a:off x="1092926" y="3010372"/>
            <a:ext cx="7963987" cy="483605"/>
            <a:chOff x="1092926" y="3079538"/>
            <a:chExt cx="7963987" cy="483605"/>
          </a:xfrm>
        </p:grpSpPr>
        <p:grpSp>
          <p:nvGrpSpPr>
            <p:cNvPr id="11" name="Group 10"/>
            <p:cNvGrpSpPr/>
            <p:nvPr/>
          </p:nvGrpSpPr>
          <p:grpSpPr>
            <a:xfrm>
              <a:off x="1092926" y="3079538"/>
              <a:ext cx="1754778" cy="406201"/>
              <a:chOff x="3124200" y="1938735"/>
              <a:chExt cx="6172200" cy="1769997"/>
            </a:xfrm>
          </p:grpSpPr>
          <p:sp>
            <p:nvSpPr>
              <p:cNvPr id="12" name="Freeform 11"/>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3" name="Freeform 12"/>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4" name="Freeform 13"/>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grpSp>
          <p:nvGrpSpPr>
            <p:cNvPr id="15" name="Group 14"/>
            <p:cNvGrpSpPr/>
            <p:nvPr/>
          </p:nvGrpSpPr>
          <p:grpSpPr>
            <a:xfrm>
              <a:off x="2820335" y="3114074"/>
              <a:ext cx="1754778" cy="406201"/>
              <a:chOff x="3124200" y="1938735"/>
              <a:chExt cx="6172200" cy="1769997"/>
            </a:xfrm>
          </p:grpSpPr>
          <p:sp>
            <p:nvSpPr>
              <p:cNvPr id="16" name="Freeform 15"/>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7" name="Freeform 16"/>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8" name="Freeform 17"/>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grpSp>
          <p:nvGrpSpPr>
            <p:cNvPr id="19" name="Group 18"/>
            <p:cNvGrpSpPr/>
            <p:nvPr/>
          </p:nvGrpSpPr>
          <p:grpSpPr>
            <a:xfrm>
              <a:off x="4521828" y="3132654"/>
              <a:ext cx="1754778" cy="406201"/>
              <a:chOff x="3124200" y="1938735"/>
              <a:chExt cx="6172200" cy="1769997"/>
            </a:xfrm>
          </p:grpSpPr>
          <p:sp>
            <p:nvSpPr>
              <p:cNvPr id="20" name="Freeform 19"/>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21" name="Freeform 20"/>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22" name="Freeform 21"/>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grpSp>
          <p:nvGrpSpPr>
            <p:cNvPr id="37" name="Group 36"/>
            <p:cNvGrpSpPr/>
            <p:nvPr/>
          </p:nvGrpSpPr>
          <p:grpSpPr>
            <a:xfrm>
              <a:off x="6172741" y="3145802"/>
              <a:ext cx="1754778" cy="406201"/>
              <a:chOff x="3124200" y="1938735"/>
              <a:chExt cx="6172200" cy="1769997"/>
            </a:xfrm>
          </p:grpSpPr>
          <p:sp>
            <p:nvSpPr>
              <p:cNvPr id="38" name="Freeform 37"/>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39" name="Freeform 38"/>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40" name="Freeform 39"/>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grpSp>
          <p:nvGrpSpPr>
            <p:cNvPr id="41" name="Group 40"/>
            <p:cNvGrpSpPr/>
            <p:nvPr/>
          </p:nvGrpSpPr>
          <p:grpSpPr>
            <a:xfrm>
              <a:off x="7851264" y="3156942"/>
              <a:ext cx="1205649" cy="406201"/>
              <a:chOff x="3124200" y="1938735"/>
              <a:chExt cx="6172200" cy="1769997"/>
            </a:xfrm>
          </p:grpSpPr>
          <p:sp>
            <p:nvSpPr>
              <p:cNvPr id="42" name="Freeform 41"/>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43" name="Freeform 42"/>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44" name="Freeform 43"/>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grpSp>
      <p:grpSp>
        <p:nvGrpSpPr>
          <p:cNvPr id="55" name="Group 54"/>
          <p:cNvGrpSpPr/>
          <p:nvPr/>
        </p:nvGrpSpPr>
        <p:grpSpPr>
          <a:xfrm rot="207211">
            <a:off x="1174189" y="4073705"/>
            <a:ext cx="7760325" cy="893268"/>
            <a:chOff x="1174669" y="3676197"/>
            <a:chExt cx="7760325" cy="893268"/>
          </a:xfrm>
        </p:grpSpPr>
        <p:grpSp>
          <p:nvGrpSpPr>
            <p:cNvPr id="46" name="Group 45"/>
            <p:cNvGrpSpPr/>
            <p:nvPr/>
          </p:nvGrpSpPr>
          <p:grpSpPr>
            <a:xfrm>
              <a:off x="3979092" y="3766037"/>
              <a:ext cx="2486112" cy="642896"/>
              <a:chOff x="2857499" y="3275993"/>
              <a:chExt cx="8406741" cy="642896"/>
            </a:xfrm>
          </p:grpSpPr>
          <p:sp>
            <p:nvSpPr>
              <p:cNvPr id="47" name="Freeform 46"/>
              <p:cNvSpPr/>
              <p:nvPr/>
            </p:nvSpPr>
            <p:spPr>
              <a:xfrm>
                <a:off x="2857499" y="336583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sp>
            <p:nvSpPr>
              <p:cNvPr id="48" name="Freeform 47"/>
              <p:cNvSpPr/>
              <p:nvPr/>
            </p:nvSpPr>
            <p:spPr>
              <a:xfrm>
                <a:off x="7031346" y="327599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grpSp>
        <p:grpSp>
          <p:nvGrpSpPr>
            <p:cNvPr id="49" name="Group 48"/>
            <p:cNvGrpSpPr/>
            <p:nvPr/>
          </p:nvGrpSpPr>
          <p:grpSpPr>
            <a:xfrm>
              <a:off x="6361076" y="3676197"/>
              <a:ext cx="2573918" cy="642896"/>
              <a:chOff x="2857499" y="3275993"/>
              <a:chExt cx="8406741" cy="642896"/>
            </a:xfrm>
          </p:grpSpPr>
          <p:sp>
            <p:nvSpPr>
              <p:cNvPr id="50" name="Freeform 49"/>
              <p:cNvSpPr/>
              <p:nvPr/>
            </p:nvSpPr>
            <p:spPr>
              <a:xfrm>
                <a:off x="2857499" y="336583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sp>
            <p:nvSpPr>
              <p:cNvPr id="51" name="Freeform 50"/>
              <p:cNvSpPr/>
              <p:nvPr/>
            </p:nvSpPr>
            <p:spPr>
              <a:xfrm>
                <a:off x="7031346" y="327599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grpSp>
        <p:grpSp>
          <p:nvGrpSpPr>
            <p:cNvPr id="52" name="Group 51"/>
            <p:cNvGrpSpPr/>
            <p:nvPr/>
          </p:nvGrpSpPr>
          <p:grpSpPr>
            <a:xfrm>
              <a:off x="1174669" y="3926569"/>
              <a:ext cx="2838225" cy="642896"/>
              <a:chOff x="2857499" y="3275993"/>
              <a:chExt cx="8406741" cy="642896"/>
            </a:xfrm>
          </p:grpSpPr>
          <p:sp>
            <p:nvSpPr>
              <p:cNvPr id="53" name="Freeform 52"/>
              <p:cNvSpPr/>
              <p:nvPr/>
            </p:nvSpPr>
            <p:spPr>
              <a:xfrm>
                <a:off x="2857499" y="336583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sp>
            <p:nvSpPr>
              <p:cNvPr id="54" name="Freeform 53"/>
              <p:cNvSpPr/>
              <p:nvPr/>
            </p:nvSpPr>
            <p:spPr>
              <a:xfrm>
                <a:off x="7031346" y="327599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grpSp>
      </p:grpSp>
      <p:sp>
        <p:nvSpPr>
          <p:cNvPr id="56" name="Freeform 55"/>
          <p:cNvSpPr/>
          <p:nvPr/>
        </p:nvSpPr>
        <p:spPr>
          <a:xfrm>
            <a:off x="1093737" y="5068449"/>
            <a:ext cx="7921229" cy="917572"/>
          </a:xfrm>
          <a:custGeom>
            <a:avLst/>
            <a:gdLst>
              <a:gd name="connsiteX0" fmla="*/ 162462 w 6022934"/>
              <a:gd name="connsiteY0" fmla="*/ 836504 h 917572"/>
              <a:gd name="connsiteX1" fmla="*/ 235198 w 6022934"/>
              <a:gd name="connsiteY1" fmla="*/ 846895 h 917572"/>
              <a:gd name="connsiteX2" fmla="*/ 2417289 w 6022934"/>
              <a:gd name="connsiteY2" fmla="*/ 77968 h 917572"/>
              <a:gd name="connsiteX3" fmla="*/ 3134262 w 6022934"/>
              <a:gd name="connsiteY3" fmla="*/ 26013 h 917572"/>
              <a:gd name="connsiteX4" fmla="*/ 3466771 w 6022934"/>
              <a:gd name="connsiteY4" fmla="*/ 77968 h 917572"/>
              <a:gd name="connsiteX5" fmla="*/ 3778498 w 6022934"/>
              <a:gd name="connsiteY5" fmla="*/ 316959 h 917572"/>
              <a:gd name="connsiteX6" fmla="*/ 4433125 w 6022934"/>
              <a:gd name="connsiteY6" fmla="*/ 639077 h 917572"/>
              <a:gd name="connsiteX7" fmla="*/ 4796807 w 6022934"/>
              <a:gd name="connsiteY7" fmla="*/ 514386 h 917572"/>
              <a:gd name="connsiteX8" fmla="*/ 5399480 w 6022934"/>
              <a:gd name="connsiteY8" fmla="*/ 171486 h 917572"/>
              <a:gd name="connsiteX9" fmla="*/ 6022934 w 6022934"/>
              <a:gd name="connsiteY9" fmla="*/ 503995 h 9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2934" h="917572">
                <a:moveTo>
                  <a:pt x="162462" y="836504"/>
                </a:moveTo>
                <a:cubicBezTo>
                  <a:pt x="10927" y="904911"/>
                  <a:pt x="-140607" y="973318"/>
                  <a:pt x="235198" y="846895"/>
                </a:cubicBezTo>
                <a:cubicBezTo>
                  <a:pt x="611003" y="720472"/>
                  <a:pt x="1934112" y="214782"/>
                  <a:pt x="2417289" y="77968"/>
                </a:cubicBezTo>
                <a:cubicBezTo>
                  <a:pt x="2900466" y="-58846"/>
                  <a:pt x="2959348" y="26013"/>
                  <a:pt x="3134262" y="26013"/>
                </a:cubicBezTo>
                <a:cubicBezTo>
                  <a:pt x="3309176" y="26013"/>
                  <a:pt x="3359398" y="29477"/>
                  <a:pt x="3466771" y="77968"/>
                </a:cubicBezTo>
                <a:cubicBezTo>
                  <a:pt x="3574144" y="126459"/>
                  <a:pt x="3617439" y="223441"/>
                  <a:pt x="3778498" y="316959"/>
                </a:cubicBezTo>
                <a:cubicBezTo>
                  <a:pt x="3939557" y="410477"/>
                  <a:pt x="4263407" y="606173"/>
                  <a:pt x="4433125" y="639077"/>
                </a:cubicBezTo>
                <a:cubicBezTo>
                  <a:pt x="4602843" y="671981"/>
                  <a:pt x="4635748" y="592318"/>
                  <a:pt x="4796807" y="514386"/>
                </a:cubicBezTo>
                <a:cubicBezTo>
                  <a:pt x="4957866" y="436454"/>
                  <a:pt x="5195126" y="173218"/>
                  <a:pt x="5399480" y="171486"/>
                </a:cubicBezTo>
                <a:cubicBezTo>
                  <a:pt x="5603834" y="169754"/>
                  <a:pt x="5813384" y="336874"/>
                  <a:pt x="6022934" y="503995"/>
                </a:cubicBez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lang="en-US">
              <a:solidFill>
                <a:prstClr val="black"/>
              </a:solidFill>
            </a:endParaRPr>
          </a:p>
        </p:txBody>
      </p:sp>
      <p:pic>
        <p:nvPicPr>
          <p:cNvPr id="57" name="Picture 2" descr="http://www.cmbd.ch/wp-content/uploads/00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028" y="5309736"/>
            <a:ext cx="1219363" cy="12193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teachpe.com/anatomy/human_heart.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9213" l="0" r="93889"/>
                    </a14:imgEffect>
                  </a14:imgLayer>
                </a14:imgProps>
              </a:ext>
              <a:ext uri="{28A0092B-C50C-407E-A947-70E740481C1C}">
                <a14:useLocalDpi xmlns:a14="http://schemas.microsoft.com/office/drawing/2010/main" val="0"/>
              </a:ext>
            </a:extLst>
          </a:blip>
          <a:srcRect/>
          <a:stretch>
            <a:fillRect/>
          </a:stretch>
        </p:blipFill>
        <p:spPr bwMode="auto">
          <a:xfrm>
            <a:off x="930662" y="2769363"/>
            <a:ext cx="637143" cy="8990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dl0.creation.com/articles/p097/c09750/hands.jpg"/>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389" b="100000" l="52000" r="98889"/>
                    </a14:imgEffect>
                  </a14:imgLayer>
                </a14:imgProps>
              </a:ext>
              <a:ext uri="{28A0092B-C50C-407E-A947-70E740481C1C}">
                <a14:useLocalDpi xmlns:a14="http://schemas.microsoft.com/office/drawing/2010/main" val="0"/>
              </a:ext>
            </a:extLst>
          </a:blip>
          <a:srcRect l="50000"/>
          <a:stretch/>
        </p:blipFill>
        <p:spPr bwMode="auto">
          <a:xfrm>
            <a:off x="790291" y="3882597"/>
            <a:ext cx="868523" cy="992047"/>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1567804" y="3416573"/>
            <a:ext cx="2954023" cy="369332"/>
          </a:xfrm>
          <a:prstGeom prst="rect">
            <a:avLst/>
          </a:prstGeom>
          <a:noFill/>
        </p:spPr>
        <p:txBody>
          <a:bodyPr wrap="square" rtlCol="0">
            <a:spAutoFit/>
          </a:bodyPr>
          <a:lstStyle/>
          <a:p>
            <a:pPr defTabSz="457200"/>
            <a:r>
              <a:rPr lang="en-US" dirty="0" smtClean="0">
                <a:solidFill>
                  <a:prstClr val="black"/>
                </a:solidFill>
              </a:rPr>
              <a:t>ECG – Sub-trial responses</a:t>
            </a:r>
            <a:endParaRPr lang="en-US" dirty="0">
              <a:solidFill>
                <a:prstClr val="black"/>
              </a:solidFill>
            </a:endParaRPr>
          </a:p>
        </p:txBody>
      </p:sp>
      <p:sp>
        <p:nvSpPr>
          <p:cNvPr id="61" name="TextBox 60"/>
          <p:cNvSpPr txBox="1"/>
          <p:nvPr/>
        </p:nvSpPr>
        <p:spPr>
          <a:xfrm>
            <a:off x="1541871" y="4689978"/>
            <a:ext cx="4442272" cy="369332"/>
          </a:xfrm>
          <a:prstGeom prst="rect">
            <a:avLst/>
          </a:prstGeom>
          <a:noFill/>
        </p:spPr>
        <p:txBody>
          <a:bodyPr wrap="square" rtlCol="0">
            <a:spAutoFit/>
          </a:bodyPr>
          <a:lstStyle/>
          <a:p>
            <a:pPr defTabSz="457200"/>
            <a:r>
              <a:rPr lang="en-US" dirty="0" smtClean="0">
                <a:solidFill>
                  <a:prstClr val="black"/>
                </a:solidFill>
              </a:rPr>
              <a:t>GSR – Sub-Block Responses</a:t>
            </a:r>
            <a:endParaRPr lang="en-US" dirty="0">
              <a:solidFill>
                <a:prstClr val="black"/>
              </a:solidFill>
            </a:endParaRPr>
          </a:p>
        </p:txBody>
      </p:sp>
      <p:sp>
        <p:nvSpPr>
          <p:cNvPr id="62" name="TextBox 61"/>
          <p:cNvSpPr txBox="1"/>
          <p:nvPr/>
        </p:nvSpPr>
        <p:spPr>
          <a:xfrm>
            <a:off x="1496767" y="6046363"/>
            <a:ext cx="4986889" cy="369332"/>
          </a:xfrm>
          <a:prstGeom prst="rect">
            <a:avLst/>
          </a:prstGeom>
          <a:noFill/>
        </p:spPr>
        <p:txBody>
          <a:bodyPr wrap="square" rtlCol="0">
            <a:spAutoFit/>
          </a:bodyPr>
          <a:lstStyle/>
          <a:p>
            <a:pPr defTabSz="457200"/>
            <a:r>
              <a:rPr lang="en-US" dirty="0" smtClean="0">
                <a:solidFill>
                  <a:prstClr val="black"/>
                </a:solidFill>
              </a:rPr>
              <a:t>Cortisol – Overall Block Recovery Responses</a:t>
            </a:r>
            <a:endParaRPr lang="en-US" dirty="0">
              <a:solidFill>
                <a:prstClr val="black"/>
              </a:solidFill>
            </a:endParaRPr>
          </a:p>
        </p:txBody>
      </p:sp>
      <p:sp>
        <p:nvSpPr>
          <p:cNvPr id="59" name="TextBox 58"/>
          <p:cNvSpPr txBox="1"/>
          <p:nvPr/>
        </p:nvSpPr>
        <p:spPr>
          <a:xfrm rot="16200000">
            <a:off x="-364218" y="1757364"/>
            <a:ext cx="1654666" cy="369332"/>
          </a:xfrm>
          <a:prstGeom prst="rect">
            <a:avLst/>
          </a:prstGeom>
          <a:noFill/>
        </p:spPr>
        <p:txBody>
          <a:bodyPr wrap="square" rtlCol="0">
            <a:spAutoFit/>
          </a:bodyPr>
          <a:lstStyle/>
          <a:p>
            <a:pPr defTabSz="457200"/>
            <a:r>
              <a:rPr lang="en-US" dirty="0">
                <a:solidFill>
                  <a:prstClr val="black"/>
                </a:solidFill>
              </a:rPr>
              <a:t>Trial Structure</a:t>
            </a:r>
          </a:p>
        </p:txBody>
      </p:sp>
      <p:sp>
        <p:nvSpPr>
          <p:cNvPr id="64" name="TextBox 63"/>
          <p:cNvSpPr txBox="1"/>
          <p:nvPr/>
        </p:nvSpPr>
        <p:spPr>
          <a:xfrm>
            <a:off x="1558063" y="1387358"/>
            <a:ext cx="1654666" cy="307777"/>
          </a:xfrm>
          <a:prstGeom prst="rect">
            <a:avLst/>
          </a:prstGeom>
          <a:noFill/>
        </p:spPr>
        <p:txBody>
          <a:bodyPr wrap="square" rtlCol="0">
            <a:spAutoFit/>
          </a:bodyPr>
          <a:lstStyle/>
          <a:p>
            <a:pPr algn="ctr" defTabSz="457200"/>
            <a:r>
              <a:rPr lang="en-US" sz="1400" dirty="0">
                <a:solidFill>
                  <a:prstClr val="black"/>
                </a:solidFill>
              </a:rPr>
              <a:t>Sub-block</a:t>
            </a:r>
          </a:p>
        </p:txBody>
      </p:sp>
      <p:sp>
        <p:nvSpPr>
          <p:cNvPr id="65" name="TextBox 64"/>
          <p:cNvSpPr txBox="1"/>
          <p:nvPr/>
        </p:nvSpPr>
        <p:spPr>
          <a:xfrm>
            <a:off x="4230169" y="1403116"/>
            <a:ext cx="1654666" cy="307777"/>
          </a:xfrm>
          <a:prstGeom prst="rect">
            <a:avLst/>
          </a:prstGeom>
          <a:noFill/>
        </p:spPr>
        <p:txBody>
          <a:bodyPr wrap="square" rtlCol="0">
            <a:spAutoFit/>
          </a:bodyPr>
          <a:lstStyle/>
          <a:p>
            <a:pPr algn="ctr" defTabSz="457200"/>
            <a:r>
              <a:rPr lang="en-US" sz="1400" dirty="0">
                <a:solidFill>
                  <a:prstClr val="black"/>
                </a:solidFill>
              </a:rPr>
              <a:t>Sub-block</a:t>
            </a:r>
          </a:p>
        </p:txBody>
      </p:sp>
      <p:sp>
        <p:nvSpPr>
          <p:cNvPr id="66" name="TextBox 65"/>
          <p:cNvSpPr txBox="1"/>
          <p:nvPr/>
        </p:nvSpPr>
        <p:spPr>
          <a:xfrm>
            <a:off x="6998442" y="1392747"/>
            <a:ext cx="1654666" cy="307777"/>
          </a:xfrm>
          <a:prstGeom prst="rect">
            <a:avLst/>
          </a:prstGeom>
          <a:noFill/>
        </p:spPr>
        <p:txBody>
          <a:bodyPr wrap="square" rtlCol="0">
            <a:spAutoFit/>
          </a:bodyPr>
          <a:lstStyle/>
          <a:p>
            <a:pPr algn="ctr" defTabSz="457200"/>
            <a:r>
              <a:rPr lang="en-US" sz="1400" dirty="0">
                <a:solidFill>
                  <a:prstClr val="black"/>
                </a:solidFill>
              </a:rPr>
              <a:t>Sub-block</a:t>
            </a:r>
          </a:p>
        </p:txBody>
      </p:sp>
      <p:sp>
        <p:nvSpPr>
          <p:cNvPr id="60" name="TextBox 59"/>
          <p:cNvSpPr txBox="1"/>
          <p:nvPr/>
        </p:nvSpPr>
        <p:spPr>
          <a:xfrm>
            <a:off x="4336336" y="1042057"/>
            <a:ext cx="1320412" cy="369332"/>
          </a:xfrm>
          <a:prstGeom prst="rect">
            <a:avLst/>
          </a:prstGeom>
          <a:noFill/>
        </p:spPr>
        <p:txBody>
          <a:bodyPr wrap="square" rtlCol="0">
            <a:spAutoFit/>
          </a:bodyPr>
          <a:lstStyle/>
          <a:p>
            <a:pPr algn="ctr" defTabSz="457200"/>
            <a:r>
              <a:rPr lang="en-US" dirty="0">
                <a:solidFill>
                  <a:prstClr val="black"/>
                </a:solidFill>
              </a:rPr>
              <a:t>Block</a:t>
            </a:r>
          </a:p>
        </p:txBody>
      </p:sp>
      <p:sp>
        <p:nvSpPr>
          <p:cNvPr id="68" name="TextBox 67"/>
          <p:cNvSpPr txBox="1"/>
          <p:nvPr/>
        </p:nvSpPr>
        <p:spPr>
          <a:xfrm>
            <a:off x="6024406" y="5785346"/>
            <a:ext cx="3297910" cy="646331"/>
          </a:xfrm>
          <a:prstGeom prst="rect">
            <a:avLst/>
          </a:prstGeom>
          <a:noFill/>
        </p:spPr>
        <p:txBody>
          <a:bodyPr wrap="square" rtlCol="0">
            <a:spAutoFit/>
          </a:bodyPr>
          <a:lstStyle/>
          <a:p>
            <a:pPr algn="ctr" defTabSz="457200"/>
            <a:r>
              <a:rPr lang="en-US" b="1" dirty="0">
                <a:solidFill>
                  <a:prstClr val="black"/>
                </a:solidFill>
              </a:rPr>
              <a:t>Different Signals give different information</a:t>
            </a:r>
          </a:p>
        </p:txBody>
      </p:sp>
      <p:sp>
        <p:nvSpPr>
          <p:cNvPr id="69" name="TextBox 68"/>
          <p:cNvSpPr txBox="1"/>
          <p:nvPr/>
        </p:nvSpPr>
        <p:spPr>
          <a:xfrm rot="16200000">
            <a:off x="-1047546" y="4680655"/>
            <a:ext cx="3035122" cy="646331"/>
          </a:xfrm>
          <a:prstGeom prst="rect">
            <a:avLst/>
          </a:prstGeom>
          <a:noFill/>
        </p:spPr>
        <p:txBody>
          <a:bodyPr wrap="square" rtlCol="0">
            <a:spAutoFit/>
          </a:bodyPr>
          <a:lstStyle/>
          <a:p>
            <a:pPr algn="ctr" defTabSz="457200"/>
            <a:r>
              <a:rPr lang="en-US" dirty="0">
                <a:solidFill>
                  <a:prstClr val="black"/>
                </a:solidFill>
              </a:rPr>
              <a:t>Psychophysiological Signals</a:t>
            </a:r>
          </a:p>
        </p:txBody>
      </p:sp>
    </p:spTree>
    <p:extLst>
      <p:ext uri="{BB962C8B-B14F-4D97-AF65-F5344CB8AC3E}">
        <p14:creationId xmlns:p14="http://schemas.microsoft.com/office/powerpoint/2010/main" val="23643909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Outcome Data</a:t>
            </a:r>
            <a:endParaRPr lang="en-US" dirty="0"/>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24232751"/>
              </p:ext>
            </p:extLst>
          </p:nvPr>
        </p:nvGraphicFramePr>
        <p:xfrm>
          <a:off x="152400" y="1054686"/>
          <a:ext cx="8839200" cy="5422315"/>
        </p:xfrm>
        <a:graphic>
          <a:graphicData uri="http://schemas.openxmlformats.org/drawingml/2006/table">
            <a:tbl>
              <a:tblPr firstRow="1" bandRow="1">
                <a:tableStyleId>{5C22544A-7EE6-4342-B048-85BDC9FD1C3A}</a:tableStyleId>
              </a:tblPr>
              <a:tblGrid>
                <a:gridCol w="1828800"/>
                <a:gridCol w="3657600"/>
                <a:gridCol w="3352800"/>
              </a:tblGrid>
              <a:tr h="673683">
                <a:tc>
                  <a:txBody>
                    <a:bodyPr/>
                    <a:lstStyle/>
                    <a:p>
                      <a:r>
                        <a:rPr lang="en-US" dirty="0" smtClean="0"/>
                        <a:t>Data Type</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Data Source</a:t>
                      </a:r>
                    </a:p>
                    <a:p>
                      <a:endParaRPr lang="en-US" dirty="0"/>
                    </a:p>
                  </a:txBody>
                  <a:tcPr/>
                </a:tc>
                <a:tc>
                  <a:txBody>
                    <a:bodyPr/>
                    <a:lstStyle/>
                    <a:p>
                      <a:r>
                        <a:rPr lang="en-US" dirty="0" smtClean="0"/>
                        <a:t>Outcome/</a:t>
                      </a:r>
                    </a:p>
                    <a:p>
                      <a:r>
                        <a:rPr lang="en-US" dirty="0" smtClean="0"/>
                        <a:t>Importance</a:t>
                      </a:r>
                      <a:endParaRPr lang="en-US" dirty="0"/>
                    </a:p>
                  </a:txBody>
                  <a:tcPr/>
                </a:tc>
              </a:tr>
              <a:tr h="508220">
                <a:tc>
                  <a:txBody>
                    <a:bodyPr/>
                    <a:lstStyle/>
                    <a:p>
                      <a:r>
                        <a:rPr lang="en-US" sz="1400" dirty="0" smtClean="0"/>
                        <a:t>Demographic</a:t>
                      </a:r>
                      <a:r>
                        <a:rPr lang="en-US" sz="1400" baseline="0" dirty="0" smtClean="0"/>
                        <a:t> Data</a:t>
                      </a:r>
                      <a:endParaRPr lang="en-US" sz="1400" dirty="0" smtClean="0"/>
                    </a:p>
                  </a:txBody>
                  <a:tcPr/>
                </a:tc>
                <a:tc>
                  <a:txBody>
                    <a:bodyPr/>
                    <a:lstStyle/>
                    <a:p>
                      <a:r>
                        <a:rPr lang="en-US" sz="1400" dirty="0" smtClean="0"/>
                        <a:t>Basic self-reported demographic characteristics</a:t>
                      </a:r>
                      <a:endParaRPr lang="en-US" sz="1400" dirty="0"/>
                    </a:p>
                  </a:txBody>
                  <a:tcPr/>
                </a:tc>
                <a:tc>
                  <a:txBody>
                    <a:bodyPr/>
                    <a:lstStyle/>
                    <a:p>
                      <a:r>
                        <a:rPr lang="en-US" sz="1400" dirty="0" smtClean="0"/>
                        <a:t>Characterize</a:t>
                      </a:r>
                      <a:r>
                        <a:rPr lang="en-US" sz="1400" baseline="0" dirty="0" smtClean="0"/>
                        <a:t> the sample</a:t>
                      </a:r>
                      <a:endParaRPr lang="en-US" sz="1400" dirty="0"/>
                    </a:p>
                  </a:txBody>
                  <a:tcPr/>
                </a:tc>
              </a:tr>
              <a:tr h="1246556">
                <a:tc>
                  <a:txBody>
                    <a:bodyPr/>
                    <a:lstStyle/>
                    <a:p>
                      <a:r>
                        <a:rPr lang="en-US" sz="1400" dirty="0" smtClean="0"/>
                        <a:t>Behavioral</a:t>
                      </a:r>
                      <a:r>
                        <a:rPr lang="en-US" sz="1400" baseline="0" dirty="0" smtClean="0"/>
                        <a:t> Assessments</a:t>
                      </a:r>
                      <a:endParaRPr lang="en-US" sz="1400" dirty="0" smtClean="0"/>
                    </a:p>
                  </a:txBody>
                  <a:tcPr/>
                </a:tc>
                <a:tc>
                  <a:txBody>
                    <a:bodyPr/>
                    <a:lstStyle/>
                    <a:p>
                      <a:r>
                        <a:rPr lang="en-US" sz="1400" kern="1200" dirty="0" smtClean="0">
                          <a:solidFill>
                            <a:schemeClr val="dk1"/>
                          </a:solidFill>
                          <a:effectLst/>
                          <a:latin typeface="+mn-lt"/>
                          <a:ea typeface="+mn-ea"/>
                          <a:cs typeface="+mn-cs"/>
                        </a:rPr>
                        <a:t>Positive/Negative Affect Schedule</a:t>
                      </a:r>
                      <a:r>
                        <a:rPr lang="en-US" sz="1400" kern="1200" baseline="0" dirty="0" smtClean="0">
                          <a:solidFill>
                            <a:schemeClr val="dk1"/>
                          </a:solidFill>
                          <a:effectLst/>
                          <a:latin typeface="+mn-lt"/>
                          <a:ea typeface="+mn-ea"/>
                          <a:cs typeface="+mn-cs"/>
                        </a:rPr>
                        <a:t> </a:t>
                      </a:r>
                      <a:r>
                        <a:rPr lang="en-US" sz="1400" kern="1200" dirty="0" smtClean="0">
                          <a:solidFill>
                            <a:schemeClr val="dk1"/>
                          </a:solidFill>
                          <a:effectLst/>
                          <a:latin typeface="+mn-lt"/>
                          <a:ea typeface="+mn-ea"/>
                          <a:cs typeface="+mn-cs"/>
                        </a:rPr>
                        <a:t>(PANAS)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Short Stress State Questionnaire (SSSQ)</a:t>
                      </a:r>
                    </a:p>
                    <a:p>
                      <a:r>
                        <a:rPr lang="en-US" sz="1400" kern="1200" dirty="0" smtClean="0">
                          <a:solidFill>
                            <a:schemeClr val="dk1"/>
                          </a:solidFill>
                          <a:effectLst/>
                          <a:latin typeface="+mn-lt"/>
                          <a:ea typeface="+mn-ea"/>
                          <a:cs typeface="+mn-cs"/>
                        </a:rPr>
                        <a:t>State Trait Anxiety Inventory (STAI)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Profile of Mood States (POMS)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smtClean="0">
                          <a:solidFill>
                            <a:schemeClr val="dk1"/>
                          </a:solidFill>
                          <a:effectLst/>
                          <a:latin typeface="+mn-lt"/>
                          <a:ea typeface="+mn-ea"/>
                          <a:cs typeface="+mn-cs"/>
                        </a:rPr>
                        <a:t>Dispositional Resilience Scale (DRS)</a:t>
                      </a:r>
                      <a:endParaRPr lang="en-US" sz="1400" dirty="0" smtClean="0"/>
                    </a:p>
                  </a:txBody>
                  <a:tcPr/>
                </a:tc>
                <a:tc>
                  <a:txBody>
                    <a:bodyPr/>
                    <a:lstStyle/>
                    <a:p>
                      <a:r>
                        <a:rPr lang="en-US" sz="1400" dirty="0" smtClean="0"/>
                        <a:t>Measure stress, anxiety, mood, and resilience disposition</a:t>
                      </a:r>
                      <a:r>
                        <a:rPr lang="en-US" sz="1400" baseline="0" dirty="0" smtClean="0"/>
                        <a:t> </a:t>
                      </a:r>
                      <a:endParaRPr lang="en-US" sz="1400" dirty="0"/>
                    </a:p>
                  </a:txBody>
                  <a:tcPr/>
                </a:tc>
              </a:tr>
              <a:tr h="9267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Executive</a:t>
                      </a:r>
                      <a:r>
                        <a:rPr lang="en-US" sz="1400" baseline="0" dirty="0" smtClean="0"/>
                        <a:t> Function Tests</a:t>
                      </a:r>
                      <a:endParaRPr lang="en-US" sz="1400" dirty="0" smtClean="0"/>
                    </a:p>
                  </a:txBody>
                  <a:tcPr/>
                </a:tc>
                <a:tc>
                  <a:txBody>
                    <a:bodyPr/>
                    <a:lstStyle/>
                    <a:p>
                      <a:r>
                        <a:rPr lang="en-US" sz="1400" dirty="0" smtClean="0"/>
                        <a:t>Iowa Gambling Test</a:t>
                      </a:r>
                    </a:p>
                    <a:p>
                      <a:r>
                        <a:rPr lang="en-US" sz="1400" dirty="0" smtClean="0"/>
                        <a:t>Wisconsin Card Sorting Test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N-Back</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Eriksen Flanker</a:t>
                      </a:r>
                    </a:p>
                  </a:txBody>
                  <a:tcPr/>
                </a:tc>
                <a:tc>
                  <a:txBody>
                    <a:bodyPr/>
                    <a:lstStyle/>
                    <a:p>
                      <a:r>
                        <a:rPr lang="en-US" sz="1400" dirty="0" smtClean="0"/>
                        <a:t>Tests decision</a:t>
                      </a:r>
                      <a:r>
                        <a:rPr lang="en-US" sz="1400" baseline="0" dirty="0" smtClean="0"/>
                        <a:t> making ability, cognitive flexibility, </a:t>
                      </a:r>
                      <a:r>
                        <a:rPr lang="en-US" sz="1400" dirty="0" smtClean="0"/>
                        <a:t>working</a:t>
                      </a:r>
                      <a:r>
                        <a:rPr lang="en-US" sz="1400" baseline="0" dirty="0" smtClean="0"/>
                        <a:t> memory, and response inhibition</a:t>
                      </a:r>
                      <a:endParaRPr lang="en-US" sz="1400" dirty="0" smtClean="0"/>
                    </a:p>
                  </a:txBody>
                  <a:tcPr/>
                </a:tc>
              </a:tr>
              <a:tr h="5082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Performance</a:t>
                      </a:r>
                    </a:p>
                  </a:txBody>
                  <a:tcPr/>
                </a:tc>
                <a:tc>
                  <a:txBody>
                    <a:bodyPr/>
                    <a:lstStyle/>
                    <a:p>
                      <a:r>
                        <a:rPr lang="en-US" sz="1400" dirty="0" smtClean="0"/>
                        <a:t>Written</a:t>
                      </a:r>
                      <a:r>
                        <a:rPr lang="en-US" sz="1400" baseline="0" dirty="0" smtClean="0"/>
                        <a:t> responses to military test tasks</a:t>
                      </a:r>
                      <a:endParaRPr lang="en-US" sz="1400" dirty="0"/>
                    </a:p>
                  </a:txBody>
                  <a:tcPr/>
                </a:tc>
                <a:tc>
                  <a:txBody>
                    <a:bodyPr/>
                    <a:lstStyle/>
                    <a:p>
                      <a:r>
                        <a:rPr lang="en-US" sz="1400" dirty="0" smtClean="0"/>
                        <a:t>Adaptability to consistent</a:t>
                      </a:r>
                      <a:r>
                        <a:rPr lang="en-US" sz="1400" baseline="0" dirty="0" smtClean="0"/>
                        <a:t> and inconsistent stimuli in a military context</a:t>
                      </a:r>
                      <a:endParaRPr lang="en-US" sz="1400" dirty="0"/>
                    </a:p>
                  </a:txBody>
                  <a:tcPr/>
                </a:tc>
              </a:tr>
              <a:tr h="78935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Psychophysiological</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Electrocardiography</a:t>
                      </a:r>
                      <a:r>
                        <a:rPr lang="en-US" sz="1400" baseline="0" dirty="0" smtClean="0"/>
                        <a:t> (ECG)</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Galvanic</a:t>
                      </a:r>
                      <a:r>
                        <a:rPr lang="en-US" sz="1400" baseline="0" dirty="0" smtClean="0"/>
                        <a:t> Skin Response (GSR)</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Cortisol/</a:t>
                      </a:r>
                      <a:r>
                        <a:rPr lang="el-GR" sz="1400" b="0" i="0" dirty="0" smtClean="0">
                          <a:effectLst/>
                        </a:rPr>
                        <a:t>α-</a:t>
                      </a:r>
                      <a:r>
                        <a:rPr lang="en-US" sz="1400" i="0" dirty="0" smtClean="0">
                          <a:effectLst/>
                        </a:rPr>
                        <a:t>Amylase</a:t>
                      </a: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Measure increased and decreased</a:t>
                      </a:r>
                      <a:r>
                        <a:rPr lang="en-US" sz="1400" baseline="0" dirty="0" smtClean="0"/>
                        <a:t> stress, as both an immediate response, and over the study period</a:t>
                      </a:r>
                      <a:endParaRPr lang="en-US" sz="1400" dirty="0" smtClean="0"/>
                    </a:p>
                  </a:txBody>
                  <a:tcPr/>
                </a:tc>
              </a:tr>
              <a:tr h="643204">
                <a:tc>
                  <a:txBody>
                    <a:bodyPr/>
                    <a:lstStyle/>
                    <a:p>
                      <a:r>
                        <a:rPr lang="en-US" sz="1400" dirty="0" smtClean="0"/>
                        <a:t>Self-reports</a:t>
                      </a:r>
                      <a:endParaRPr lang="en-US" sz="1400" dirty="0"/>
                    </a:p>
                  </a:txBody>
                  <a:tcPr/>
                </a:tc>
                <a:tc>
                  <a:txBody>
                    <a:bodyPr/>
                    <a:lstStyle/>
                    <a:p>
                      <a:r>
                        <a:rPr lang="en-US" sz="1400" dirty="0" smtClean="0"/>
                        <a:t>Written responses after completion of</a:t>
                      </a:r>
                      <a:r>
                        <a:rPr lang="en-US" sz="1400" baseline="0" dirty="0" smtClean="0"/>
                        <a:t> military test tasks</a:t>
                      </a:r>
                      <a:endParaRPr lang="en-US" sz="1400" dirty="0"/>
                    </a:p>
                  </a:txBody>
                  <a:tcPr/>
                </a:tc>
                <a:tc>
                  <a:txBody>
                    <a:bodyPr/>
                    <a:lstStyle/>
                    <a:p>
                      <a:r>
                        <a:rPr lang="en-US" sz="1400" dirty="0" smtClean="0"/>
                        <a:t>Individual’s perceived</a:t>
                      </a:r>
                      <a:r>
                        <a:rPr lang="en-US" sz="1400" baseline="0" dirty="0" smtClean="0"/>
                        <a:t> effectiveness, focus and confidence on the adaptability tasks</a:t>
                      </a:r>
                      <a:endParaRPr lang="en-US" sz="1400" dirty="0"/>
                    </a:p>
                  </a:txBody>
                  <a:tcPr/>
                </a:tc>
              </a:tr>
            </a:tbl>
          </a:graphicData>
        </a:graphic>
      </p:graphicFrame>
    </p:spTree>
    <p:extLst>
      <p:ext uri="{BB962C8B-B14F-4D97-AF65-F5344CB8AC3E}">
        <p14:creationId xmlns:p14="http://schemas.microsoft.com/office/powerpoint/2010/main" val="4289572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Overarching Project Assumptions</a:t>
            </a:r>
            <a:endParaRPr lang="en-US" dirty="0"/>
          </a:p>
        </p:txBody>
      </p:sp>
      <p:sp>
        <p:nvSpPr>
          <p:cNvPr id="3" name="Content Placeholder 2"/>
          <p:cNvSpPr>
            <a:spLocks noGrp="1"/>
          </p:cNvSpPr>
          <p:nvPr>
            <p:ph idx="1"/>
          </p:nvPr>
        </p:nvSpPr>
        <p:spPr>
          <a:xfrm>
            <a:off x="457200" y="1066800"/>
            <a:ext cx="8228542" cy="5317398"/>
          </a:xfrm>
        </p:spPr>
        <p:txBody>
          <a:bodyPr>
            <a:normAutofit/>
          </a:bodyPr>
          <a:lstStyle/>
          <a:p>
            <a:r>
              <a:rPr lang="en-US" dirty="0" smtClean="0"/>
              <a:t>Study Question:</a:t>
            </a:r>
          </a:p>
          <a:p>
            <a:pPr lvl="1"/>
            <a:r>
              <a:rPr lang="en-US" sz="2000" dirty="0" smtClean="0"/>
              <a:t>What is adaptability?</a:t>
            </a:r>
          </a:p>
          <a:p>
            <a:pPr lvl="1"/>
            <a:r>
              <a:rPr lang="en-US" sz="2000" dirty="0" smtClean="0"/>
              <a:t>Can it be measured in an individual? </a:t>
            </a:r>
          </a:p>
          <a:p>
            <a:pPr lvl="1"/>
            <a:r>
              <a:rPr lang="en-US" sz="2000" dirty="0" smtClean="0"/>
              <a:t>If so, what are the metrics to measure adaptive behavior?</a:t>
            </a:r>
          </a:p>
          <a:p>
            <a:pPr lvl="1"/>
            <a:endParaRPr lang="en-US" sz="2000" dirty="0"/>
          </a:p>
          <a:p>
            <a:r>
              <a:rPr lang="en-US" dirty="0" smtClean="0"/>
              <a:t>Guidance from </a:t>
            </a:r>
            <a:r>
              <a:rPr lang="en-US" dirty="0"/>
              <a:t>COL </a:t>
            </a:r>
            <a:r>
              <a:rPr lang="en-US" dirty="0" err="1" smtClean="0"/>
              <a:t>Petkosek</a:t>
            </a:r>
            <a:r>
              <a:rPr lang="en-US" dirty="0" smtClean="0"/>
              <a:t>:</a:t>
            </a:r>
          </a:p>
          <a:p>
            <a:pPr lvl="1"/>
            <a:r>
              <a:rPr lang="en-US" sz="2000" dirty="0" smtClean="0"/>
              <a:t>Employ a rigorous approach</a:t>
            </a:r>
          </a:p>
          <a:p>
            <a:pPr lvl="1"/>
            <a:r>
              <a:rPr lang="en-US" sz="2000" dirty="0" smtClean="0"/>
              <a:t>Collect objective data to produce a defensible analysis</a:t>
            </a:r>
          </a:p>
          <a:p>
            <a:pPr lvl="1"/>
            <a:r>
              <a:rPr lang="en-US" sz="2000" dirty="0" smtClean="0"/>
              <a:t>Conduct primary research</a:t>
            </a:r>
          </a:p>
          <a:p>
            <a:pPr lvl="1"/>
            <a:endParaRPr lang="en-US" sz="2000" dirty="0"/>
          </a:p>
          <a:p>
            <a:r>
              <a:rPr lang="en-US" dirty="0" smtClean="0"/>
              <a:t>Milestones</a:t>
            </a:r>
          </a:p>
          <a:p>
            <a:pPr lvl="1"/>
            <a:r>
              <a:rPr lang="en-US" sz="2000" dirty="0"/>
              <a:t>B</a:t>
            </a:r>
            <a:r>
              <a:rPr lang="en-US" sz="2000" dirty="0" smtClean="0"/>
              <a:t>rief to TRADOC leadership will focus on status, study design, and expected outcomes</a:t>
            </a:r>
            <a:endParaRPr lang="en-US" sz="2000" dirty="0"/>
          </a:p>
        </p:txBody>
      </p:sp>
    </p:spTree>
    <p:extLst>
      <p:ext uri="{BB962C8B-B14F-4D97-AF65-F5344CB8AC3E}">
        <p14:creationId xmlns:p14="http://schemas.microsoft.com/office/powerpoint/2010/main" val="37611439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Arrow 17"/>
          <p:cNvSpPr/>
          <p:nvPr/>
        </p:nvSpPr>
        <p:spPr>
          <a:xfrm rot="16200000">
            <a:off x="6841926" y="3963809"/>
            <a:ext cx="2193181" cy="48463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Planned Analysis</a:t>
            </a:r>
            <a:endParaRPr lang="en-US" dirty="0"/>
          </a:p>
        </p:txBody>
      </p:sp>
      <p:sp>
        <p:nvSpPr>
          <p:cNvPr id="3" name="Content Placeholder 2"/>
          <p:cNvSpPr>
            <a:spLocks noGrp="1"/>
          </p:cNvSpPr>
          <p:nvPr>
            <p:ph idx="1"/>
          </p:nvPr>
        </p:nvSpPr>
        <p:spPr>
          <a:xfrm>
            <a:off x="0" y="918993"/>
            <a:ext cx="8228542" cy="457200"/>
          </a:xfrm>
        </p:spPr>
        <p:txBody>
          <a:bodyPr/>
          <a:lstStyle/>
          <a:p>
            <a:r>
              <a:rPr lang="en-US" dirty="0" smtClean="0"/>
              <a:t>Standardized Assessments</a:t>
            </a:r>
            <a:endParaRPr lang="en-US" dirty="0"/>
          </a:p>
        </p:txBody>
      </p:sp>
      <p:pic>
        <p:nvPicPr>
          <p:cNvPr id="4" name="Picture 2" descr="C:\Users\pletttn1\AppData\Local\Microsoft\Windows\Temporary Internet Files\Content.IE5\LCVCQ0GA\120px-Microsoft_Excel_2013_logo.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024" y="2109163"/>
            <a:ext cx="759310" cy="746655"/>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p:cNvSpPr/>
          <p:nvPr/>
        </p:nvSpPr>
        <p:spPr>
          <a:xfrm>
            <a:off x="3036076" y="2240174"/>
            <a:ext cx="836003" cy="48463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7" name="Right Arrow 6"/>
          <p:cNvSpPr/>
          <p:nvPr/>
        </p:nvSpPr>
        <p:spPr>
          <a:xfrm>
            <a:off x="4880186" y="2240174"/>
            <a:ext cx="2130214" cy="48463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Up Arrow Callout 8"/>
          <p:cNvSpPr/>
          <p:nvPr/>
        </p:nvSpPr>
        <p:spPr>
          <a:xfrm>
            <a:off x="485756" y="2855818"/>
            <a:ext cx="2827845" cy="762682"/>
          </a:xfrm>
          <a:prstGeom prst="upArrowCallo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Executive Function</a:t>
            </a:r>
            <a:endParaRPr lang="en-US" b="1" dirty="0"/>
          </a:p>
        </p:txBody>
      </p:sp>
      <p:sp>
        <p:nvSpPr>
          <p:cNvPr id="10" name="Down Arrow Callout 9"/>
          <p:cNvSpPr/>
          <p:nvPr/>
        </p:nvSpPr>
        <p:spPr>
          <a:xfrm>
            <a:off x="468917" y="1371600"/>
            <a:ext cx="2865382" cy="714011"/>
          </a:xfrm>
          <a:prstGeom prst="downArrowCallou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b="1" dirty="0" smtClean="0"/>
              <a:t>Behavioral Assessment</a:t>
            </a:r>
          </a:p>
        </p:txBody>
      </p:sp>
      <p:pic>
        <p:nvPicPr>
          <p:cNvPr id="6146" name="Picture 2" descr="http://www.macupdate.com/images/icons256/2741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26676" y="2109163"/>
            <a:ext cx="808802" cy="80880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0" y="3733800"/>
            <a:ext cx="6668599" cy="1492716"/>
          </a:xfrm>
          <a:prstGeom prst="rect">
            <a:avLst/>
          </a:prstGeom>
        </p:spPr>
        <p:txBody>
          <a:bodyPr wrap="square">
            <a:spAutoFit/>
          </a:bodyPr>
          <a:lstStyle/>
          <a:p>
            <a:pPr marL="230188" lvl="0" indent="-230188" defTabSz="457200">
              <a:spcBef>
                <a:spcPts val="300"/>
              </a:spcBef>
              <a:spcAft>
                <a:spcPts val="300"/>
              </a:spcAft>
              <a:buFont typeface="Wingdings" charset="2"/>
              <a:buChar char="§"/>
            </a:pPr>
            <a:r>
              <a:rPr lang="en-US" sz="2000" b="1" dirty="0" smtClean="0">
                <a:solidFill>
                  <a:srgbClr val="0A237A"/>
                </a:solidFill>
              </a:rPr>
              <a:t>Adaptive Behavior Test Task scoring </a:t>
            </a:r>
            <a:r>
              <a:rPr lang="en-US" sz="2000" b="1" dirty="0">
                <a:solidFill>
                  <a:srgbClr val="0A237A"/>
                </a:solidFill>
              </a:rPr>
              <a:t>rubric</a:t>
            </a:r>
          </a:p>
          <a:p>
            <a:pPr marL="627063" lvl="1" indent="-228600" defTabSz="457200">
              <a:spcBef>
                <a:spcPts val="300"/>
              </a:spcBef>
              <a:spcAft>
                <a:spcPts val="300"/>
              </a:spcAft>
              <a:buSzPct val="75000"/>
              <a:buFont typeface="Wingdings" charset="2"/>
              <a:buChar char="Ø"/>
            </a:pPr>
            <a:r>
              <a:rPr lang="en-US" sz="1400" b="1" dirty="0">
                <a:solidFill>
                  <a:prstClr val="black"/>
                </a:solidFill>
              </a:rPr>
              <a:t>Written responses from each trial will be scored on a scale of 0 to 8.</a:t>
            </a:r>
          </a:p>
          <a:p>
            <a:pPr marL="627063" lvl="1" indent="-228600" defTabSz="457200">
              <a:spcBef>
                <a:spcPts val="300"/>
              </a:spcBef>
              <a:spcAft>
                <a:spcPts val="300"/>
              </a:spcAft>
              <a:buSzPct val="75000"/>
              <a:buFont typeface="Wingdings" charset="2"/>
              <a:buChar char="Ø"/>
            </a:pPr>
            <a:r>
              <a:rPr lang="en-US" sz="1400" b="1" dirty="0">
                <a:solidFill>
                  <a:prstClr val="black"/>
                </a:solidFill>
              </a:rPr>
              <a:t>A score of 4 is needed to qualify as an adaptive response</a:t>
            </a:r>
          </a:p>
          <a:p>
            <a:pPr marL="627063" lvl="1" indent="-228600" defTabSz="457200">
              <a:spcBef>
                <a:spcPts val="300"/>
              </a:spcBef>
              <a:spcAft>
                <a:spcPts val="300"/>
              </a:spcAft>
              <a:buSzPct val="75000"/>
              <a:buFont typeface="Wingdings" charset="2"/>
              <a:buChar char="Ø"/>
            </a:pPr>
            <a:r>
              <a:rPr lang="en-US" sz="1400" b="1" dirty="0">
                <a:solidFill>
                  <a:prstClr val="black"/>
                </a:solidFill>
              </a:rPr>
              <a:t>the word “approach” refers to </a:t>
            </a:r>
            <a:r>
              <a:rPr lang="en-US" sz="1400" b="1" u="sng" dirty="0">
                <a:solidFill>
                  <a:prstClr val="black"/>
                </a:solidFill>
              </a:rPr>
              <a:t>both</a:t>
            </a:r>
            <a:r>
              <a:rPr lang="en-US" sz="1400" b="1" dirty="0">
                <a:solidFill>
                  <a:prstClr val="black"/>
                </a:solidFill>
              </a:rPr>
              <a:t> changes of tasks themselves </a:t>
            </a:r>
            <a:r>
              <a:rPr lang="en-US" sz="1400" b="1" u="sng" dirty="0">
                <a:solidFill>
                  <a:prstClr val="black"/>
                </a:solidFill>
              </a:rPr>
              <a:t>and</a:t>
            </a:r>
            <a:r>
              <a:rPr lang="en-US" sz="1400" b="1" dirty="0">
                <a:solidFill>
                  <a:prstClr val="black"/>
                </a:solidFill>
              </a:rPr>
              <a:t> ways to overcome obstacles to accomplishing the same tasks</a:t>
            </a:r>
          </a:p>
        </p:txBody>
      </p:sp>
      <p:graphicFrame>
        <p:nvGraphicFramePr>
          <p:cNvPr id="17" name="Content Placeholder 3"/>
          <p:cNvGraphicFramePr>
            <a:graphicFrameLocks/>
          </p:cNvGraphicFramePr>
          <p:nvPr>
            <p:extLst>
              <p:ext uri="{D42A27DB-BD31-4B8C-83A1-F6EECF244321}">
                <p14:modId xmlns:p14="http://schemas.microsoft.com/office/powerpoint/2010/main" val="2064924892"/>
              </p:ext>
            </p:extLst>
          </p:nvPr>
        </p:nvGraphicFramePr>
        <p:xfrm>
          <a:off x="280556" y="5280414"/>
          <a:ext cx="8301041" cy="1491263"/>
        </p:xfrm>
        <a:graphic>
          <a:graphicData uri="http://schemas.openxmlformats.org/drawingml/2006/table">
            <a:tbl>
              <a:tblPr firstRow="1" firstCol="1" bandRow="1">
                <a:tableStyleId>{5C22544A-7EE6-4342-B048-85BDC9FD1C3A}</a:tableStyleId>
              </a:tblPr>
              <a:tblGrid>
                <a:gridCol w="664369"/>
                <a:gridCol w="700087"/>
                <a:gridCol w="785813"/>
                <a:gridCol w="900112"/>
                <a:gridCol w="750094"/>
                <a:gridCol w="871538"/>
                <a:gridCol w="964406"/>
                <a:gridCol w="1015170"/>
                <a:gridCol w="1056517"/>
                <a:gridCol w="592935"/>
              </a:tblGrid>
              <a:tr h="580313">
                <a:tc>
                  <a:txBody>
                    <a:bodyPr/>
                    <a:lstStyle/>
                    <a:p>
                      <a:pPr marL="0" marR="0">
                        <a:spcBef>
                          <a:spcPts val="0"/>
                        </a:spcBef>
                        <a:spcAft>
                          <a:spcPts val="0"/>
                        </a:spcAft>
                      </a:pPr>
                      <a:r>
                        <a:rPr lang="en-US" sz="1200" dirty="0">
                          <a:effectLst/>
                        </a:rPr>
                        <a:t> </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dirty="0">
                          <a:effectLst/>
                        </a:rPr>
                        <a:t>Identifies altered situation</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dirty="0">
                          <a:effectLst/>
                        </a:rPr>
                        <a:t>Create new approach</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dirty="0">
                          <a:effectLst/>
                        </a:rPr>
                        <a:t>New approach is appropriate</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a:effectLst/>
                        </a:rPr>
                        <a:t>Explain new approach application</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a:effectLst/>
                        </a:rPr>
                        <a:t>New approach meets mission purpose</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a:effectLst/>
                        </a:rPr>
                        <a:t>New approach meets commander’s intent</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a:effectLst/>
                        </a:rPr>
                        <a:t>Explains how new approach meets mission purpose</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a:effectLst/>
                        </a:rPr>
                        <a:t>Explains how new approach meets commander’s intent</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800" dirty="0">
                          <a:effectLst/>
                        </a:rPr>
                        <a:t>Total</a:t>
                      </a:r>
                      <a:endParaRPr lang="en-US" sz="1200" dirty="0">
                        <a:effectLst/>
                        <a:latin typeface="Cambria"/>
                        <a:ea typeface="MS Mincho"/>
                        <a:cs typeface="Times New Roman"/>
                      </a:endParaRPr>
                    </a:p>
                  </a:txBody>
                  <a:tcPr marL="68580" marR="68580" marT="0" marB="0"/>
                </a:tc>
              </a:tr>
              <a:tr h="303650">
                <a:tc>
                  <a:txBody>
                    <a:bodyPr/>
                    <a:lstStyle/>
                    <a:p>
                      <a:pPr marL="0" marR="0">
                        <a:spcBef>
                          <a:spcPts val="0"/>
                        </a:spcBef>
                        <a:spcAft>
                          <a:spcPts val="0"/>
                        </a:spcAft>
                      </a:pPr>
                      <a:r>
                        <a:rPr lang="en-US" sz="1200">
                          <a:effectLst/>
                        </a:rPr>
                        <a:t>Trial 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2</a:t>
                      </a:r>
                      <a:endParaRPr lang="en-US" sz="1200">
                        <a:effectLst/>
                        <a:latin typeface="Cambria"/>
                        <a:ea typeface="MS Mincho"/>
                        <a:cs typeface="Times New Roman"/>
                      </a:endParaRPr>
                    </a:p>
                  </a:txBody>
                  <a:tcPr marL="68580" marR="68580" marT="0" marB="0"/>
                </a:tc>
              </a:tr>
              <a:tr h="303650">
                <a:tc>
                  <a:txBody>
                    <a:bodyPr/>
                    <a:lstStyle/>
                    <a:p>
                      <a:pPr marL="0" marR="0">
                        <a:spcBef>
                          <a:spcPts val="0"/>
                        </a:spcBef>
                        <a:spcAft>
                          <a:spcPts val="0"/>
                        </a:spcAft>
                      </a:pPr>
                      <a:r>
                        <a:rPr lang="en-US" sz="1200">
                          <a:effectLst/>
                        </a:rPr>
                        <a:t>Trial 2</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dirty="0">
                          <a:effectLst/>
                        </a:rPr>
                        <a:t>1</a:t>
                      </a:r>
                      <a:endParaRPr lang="en-US" sz="1200" dirty="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1</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0</a:t>
                      </a:r>
                      <a:endParaRPr lang="en-US" sz="1200">
                        <a:effectLst/>
                        <a:latin typeface="Cambria"/>
                        <a:ea typeface="MS Mincho"/>
                        <a:cs typeface="Times New Roman"/>
                      </a:endParaRPr>
                    </a:p>
                  </a:txBody>
                  <a:tcPr marL="68580" marR="68580" marT="0" marB="0"/>
                </a:tc>
                <a:tc>
                  <a:txBody>
                    <a:bodyPr/>
                    <a:lstStyle/>
                    <a:p>
                      <a:pPr marL="0" marR="0" algn="ctr">
                        <a:spcBef>
                          <a:spcPts val="0"/>
                        </a:spcBef>
                        <a:spcAft>
                          <a:spcPts val="0"/>
                        </a:spcAft>
                      </a:pPr>
                      <a:r>
                        <a:rPr lang="en-US" sz="1200">
                          <a:effectLst/>
                        </a:rPr>
                        <a:t>7</a:t>
                      </a:r>
                      <a:endParaRPr lang="en-US" sz="1200">
                        <a:effectLst/>
                        <a:latin typeface="Cambria"/>
                        <a:ea typeface="MS Mincho"/>
                        <a:cs typeface="Times New Roman"/>
                      </a:endParaRPr>
                    </a:p>
                  </a:txBody>
                  <a:tcPr marL="68580" marR="68580" marT="0" marB="0"/>
                </a:tc>
              </a:tr>
              <a:tr h="303650">
                <a:tc>
                  <a:txBody>
                    <a:bodyPr/>
                    <a:lstStyle/>
                    <a:p>
                      <a:pPr marL="0" marR="0">
                        <a:spcBef>
                          <a:spcPts val="0"/>
                        </a:spcBef>
                        <a:spcAft>
                          <a:spcPts val="0"/>
                        </a:spcAft>
                      </a:pPr>
                      <a:r>
                        <a:rPr lang="en-US" sz="1200" dirty="0">
                          <a:effectLst/>
                        </a:rPr>
                        <a:t>Trail 3</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dirty="0">
                          <a:effectLst/>
                        </a:rPr>
                        <a:t> </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dirty="0">
                          <a:effectLst/>
                        </a:rPr>
                        <a:t> </a:t>
                      </a:r>
                      <a:endParaRPr lang="en-US" sz="1200" dirty="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a:effectLst/>
                        </a:rPr>
                        <a:t> </a:t>
                      </a:r>
                      <a:endParaRPr lang="en-US" sz="1200">
                        <a:effectLst/>
                        <a:latin typeface="Cambria"/>
                        <a:ea typeface="MS Mincho"/>
                        <a:cs typeface="Times New Roman"/>
                      </a:endParaRPr>
                    </a:p>
                  </a:txBody>
                  <a:tcPr marL="68580" marR="68580" marT="0" marB="0"/>
                </a:tc>
                <a:tc>
                  <a:txBody>
                    <a:bodyPr/>
                    <a:lstStyle/>
                    <a:p>
                      <a:pPr marL="0" marR="0">
                        <a:spcBef>
                          <a:spcPts val="0"/>
                        </a:spcBef>
                        <a:spcAft>
                          <a:spcPts val="0"/>
                        </a:spcAft>
                      </a:pPr>
                      <a:r>
                        <a:rPr lang="en-US" sz="1200" dirty="0">
                          <a:effectLst/>
                        </a:rPr>
                        <a:t> </a:t>
                      </a:r>
                      <a:endParaRPr lang="en-US" sz="1200" dirty="0">
                        <a:effectLst/>
                        <a:latin typeface="Cambria"/>
                        <a:ea typeface="MS Mincho"/>
                        <a:cs typeface="Times New Roman"/>
                      </a:endParaRPr>
                    </a:p>
                  </a:txBody>
                  <a:tcPr marL="68580" marR="68580" marT="0" marB="0"/>
                </a:tc>
              </a:tr>
            </a:tbl>
          </a:graphicData>
        </a:graphic>
      </p:graphicFrame>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599" y="1371600"/>
            <a:ext cx="1768917" cy="1656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810000" y="1513161"/>
            <a:ext cx="2647557" cy="461665"/>
          </a:xfrm>
          <a:prstGeom prst="rect">
            <a:avLst/>
          </a:prstGeom>
          <a:noFill/>
        </p:spPr>
        <p:txBody>
          <a:bodyPr wrap="square" rtlCol="0">
            <a:spAutoFit/>
          </a:bodyPr>
          <a:lstStyle/>
          <a:p>
            <a:pPr algn="ctr"/>
            <a:r>
              <a:rPr lang="en-US" sz="1200" b="1" dirty="0" smtClean="0"/>
              <a:t>Data will be sorted and organized in Excel and processed in SPSS</a:t>
            </a:r>
            <a:endParaRPr lang="en-US" sz="1200" b="1" dirty="0"/>
          </a:p>
        </p:txBody>
      </p:sp>
    </p:spTree>
    <p:extLst>
      <p:ext uri="{BB962C8B-B14F-4D97-AF65-F5344CB8AC3E}">
        <p14:creationId xmlns:p14="http://schemas.microsoft.com/office/powerpoint/2010/main" val="16870435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6A6A6"/>
                </a:solidFill>
              </a:rPr>
              <a:t>Response</a:t>
            </a:r>
            <a:endParaRPr lang="en-US" dirty="0">
              <a:solidFill>
                <a:srgbClr val="A6A6A6"/>
              </a:solidFill>
            </a:endParaRPr>
          </a:p>
        </p:txBody>
      </p:sp>
      <p:sp>
        <p:nvSpPr>
          <p:cNvPr id="3" name="Content Placeholder 2"/>
          <p:cNvSpPr>
            <a:spLocks noGrp="1"/>
          </p:cNvSpPr>
          <p:nvPr>
            <p:ph idx="1"/>
          </p:nvPr>
        </p:nvSpPr>
        <p:spPr/>
        <p:txBody>
          <a:bodyPr/>
          <a:lstStyle/>
          <a:p>
            <a:pPr marL="0" indent="0" algn="ctr">
              <a:buNone/>
            </a:pPr>
            <a:r>
              <a:rPr lang="en-US" dirty="0" smtClean="0">
                <a:solidFill>
                  <a:schemeClr val="bg1">
                    <a:lumMod val="65000"/>
                  </a:schemeClr>
                </a:solidFill>
              </a:rPr>
              <a:t>Please respond as if you were addressing someone ranked BELOW to you.</a:t>
            </a:r>
          </a:p>
          <a:p>
            <a:pPr marL="0" indent="0" algn="ctr">
              <a:lnSpc>
                <a:spcPct val="50000"/>
              </a:lnSpc>
              <a:buNone/>
            </a:pPr>
            <a:endParaRPr lang="en-US" dirty="0">
              <a:solidFill>
                <a:schemeClr val="bg1">
                  <a:lumMod val="65000"/>
                </a:schemeClr>
              </a:solidFill>
            </a:endParaRPr>
          </a:p>
          <a:p>
            <a:pPr marL="0" indent="0" algn="ctr">
              <a:buNone/>
            </a:pPr>
            <a:r>
              <a:rPr lang="en-US" dirty="0" smtClean="0">
                <a:solidFill>
                  <a:schemeClr val="bg1">
                    <a:lumMod val="65000"/>
                  </a:schemeClr>
                </a:solidFill>
              </a:rPr>
              <a:t>You have 30 seconds to input your response.</a:t>
            </a:r>
            <a:endParaRPr lang="en-US" dirty="0">
              <a:solidFill>
                <a:schemeClr val="bg1">
                  <a:lumMod val="65000"/>
                </a:schemeClr>
              </a:solidFill>
            </a:endParaRPr>
          </a:p>
        </p:txBody>
      </p:sp>
      <p:sp>
        <p:nvSpPr>
          <p:cNvPr id="5" name="TextBox 4"/>
          <p:cNvSpPr txBox="1"/>
          <p:nvPr/>
        </p:nvSpPr>
        <p:spPr>
          <a:xfrm>
            <a:off x="685800" y="3886200"/>
            <a:ext cx="7696200" cy="2554545"/>
          </a:xfrm>
          <a:prstGeom prst="rect">
            <a:avLst/>
          </a:prstGeom>
          <a:noFill/>
        </p:spPr>
        <p:txBody>
          <a:bodyPr wrap="square" rtlCol="0">
            <a:spAutoFit/>
          </a:bodyPr>
          <a:lstStyle/>
          <a:p>
            <a:r>
              <a:rPr lang="en-US" sz="2000" b="1" dirty="0" smtClean="0">
                <a:solidFill>
                  <a:prstClr val="black"/>
                </a:solidFill>
              </a:rPr>
              <a:t>team leaders, we are changing our approach to clearing this compound because we found woman and children at the initial breech.  We will now conduct a cordon and knock and NOT a deliberate assault.  Do not use explosive breaching any more.  We do not want to injure any civilians or upset them too much, and we need to ensure they are safe.  Move PNF police to the front to assist interacting with the civilians. Ensure every section of the compound is clear and report any indication of enemy activity.</a:t>
            </a:r>
            <a:endParaRPr lang="en-US" sz="2000" b="1" dirty="0">
              <a:solidFill>
                <a:prstClr val="black"/>
              </a:solidFill>
            </a:endParaRPr>
          </a:p>
        </p:txBody>
      </p:sp>
      <p:sp>
        <p:nvSpPr>
          <p:cNvPr id="4" name="TextBox 3"/>
          <p:cNvSpPr txBox="1"/>
          <p:nvPr/>
        </p:nvSpPr>
        <p:spPr>
          <a:xfrm>
            <a:off x="304800" y="381000"/>
            <a:ext cx="2621255" cy="369332"/>
          </a:xfrm>
          <a:prstGeom prst="rect">
            <a:avLst/>
          </a:prstGeom>
          <a:solidFill>
            <a:schemeClr val="accent1">
              <a:lumMod val="20000"/>
              <a:lumOff val="80000"/>
            </a:schemeClr>
          </a:solidFill>
        </p:spPr>
        <p:txBody>
          <a:bodyPr wrap="none" rtlCol="0">
            <a:spAutoFit/>
          </a:bodyPr>
          <a:lstStyle/>
          <a:p>
            <a:r>
              <a:rPr lang="en-US" b="1" dirty="0" smtClean="0"/>
              <a:t>Review of Trial 1 Answer:</a:t>
            </a:r>
            <a:endParaRPr lang="en-US" b="1" dirty="0"/>
          </a:p>
        </p:txBody>
      </p:sp>
    </p:spTree>
    <p:extLst>
      <p:ext uri="{BB962C8B-B14F-4D97-AF65-F5344CB8AC3E}">
        <p14:creationId xmlns:p14="http://schemas.microsoft.com/office/powerpoint/2010/main" val="3199119502"/>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A6A6A6"/>
                </a:solidFill>
              </a:rPr>
              <a:t>Response</a:t>
            </a:r>
            <a:endParaRPr lang="en-US" dirty="0">
              <a:solidFill>
                <a:srgbClr val="A6A6A6"/>
              </a:solidFill>
            </a:endParaRPr>
          </a:p>
        </p:txBody>
      </p:sp>
      <p:sp>
        <p:nvSpPr>
          <p:cNvPr id="3" name="Content Placeholder 2"/>
          <p:cNvSpPr>
            <a:spLocks noGrp="1"/>
          </p:cNvSpPr>
          <p:nvPr>
            <p:ph idx="1"/>
          </p:nvPr>
        </p:nvSpPr>
        <p:spPr/>
        <p:txBody>
          <a:bodyPr/>
          <a:lstStyle/>
          <a:p>
            <a:pPr marL="0" indent="0" algn="ctr">
              <a:buNone/>
            </a:pPr>
            <a:r>
              <a:rPr lang="en-US" dirty="0" smtClean="0">
                <a:solidFill>
                  <a:srgbClr val="A6A6A6"/>
                </a:solidFill>
              </a:rPr>
              <a:t>Please respond as if you were addressing someone ranked ABOVE to you.</a:t>
            </a:r>
          </a:p>
          <a:p>
            <a:pPr marL="0" indent="0" algn="ctr">
              <a:lnSpc>
                <a:spcPct val="50000"/>
              </a:lnSpc>
              <a:buNone/>
            </a:pPr>
            <a:endParaRPr lang="en-US" dirty="0">
              <a:solidFill>
                <a:srgbClr val="A6A6A6"/>
              </a:solidFill>
            </a:endParaRPr>
          </a:p>
          <a:p>
            <a:pPr marL="0" indent="0" algn="ctr">
              <a:buNone/>
            </a:pPr>
            <a:r>
              <a:rPr lang="en-US" dirty="0" smtClean="0">
                <a:solidFill>
                  <a:srgbClr val="A6A6A6"/>
                </a:solidFill>
              </a:rPr>
              <a:t>You have 30 seconds to input your response.</a:t>
            </a:r>
            <a:endParaRPr lang="en-US" dirty="0">
              <a:solidFill>
                <a:srgbClr val="A6A6A6"/>
              </a:solidFill>
            </a:endParaRPr>
          </a:p>
        </p:txBody>
      </p:sp>
      <p:sp>
        <p:nvSpPr>
          <p:cNvPr id="5" name="TextBox 4"/>
          <p:cNvSpPr txBox="1"/>
          <p:nvPr/>
        </p:nvSpPr>
        <p:spPr>
          <a:xfrm>
            <a:off x="914400" y="3886200"/>
            <a:ext cx="7391400" cy="1015663"/>
          </a:xfrm>
          <a:prstGeom prst="rect">
            <a:avLst/>
          </a:prstGeom>
          <a:noFill/>
        </p:spPr>
        <p:txBody>
          <a:bodyPr wrap="square" rtlCol="0">
            <a:spAutoFit/>
          </a:bodyPr>
          <a:lstStyle/>
          <a:p>
            <a:r>
              <a:rPr lang="en-US" sz="2000" b="1" dirty="0" smtClean="0"/>
              <a:t>Tango 3, this is Alpha 6, the PRT leader refuses to be escorted by us, so we will just not let them leave the base unless our gun trucks are with them.  Right now our operations is on hold. </a:t>
            </a:r>
            <a:endParaRPr lang="en-US" sz="2000" b="1" dirty="0"/>
          </a:p>
        </p:txBody>
      </p:sp>
      <p:sp>
        <p:nvSpPr>
          <p:cNvPr id="6" name="TextBox 5"/>
          <p:cNvSpPr txBox="1"/>
          <p:nvPr/>
        </p:nvSpPr>
        <p:spPr>
          <a:xfrm>
            <a:off x="304800" y="381000"/>
            <a:ext cx="2621255" cy="369332"/>
          </a:xfrm>
          <a:prstGeom prst="rect">
            <a:avLst/>
          </a:prstGeom>
          <a:solidFill>
            <a:schemeClr val="accent1">
              <a:lumMod val="20000"/>
              <a:lumOff val="80000"/>
            </a:schemeClr>
          </a:solidFill>
        </p:spPr>
        <p:txBody>
          <a:bodyPr wrap="none" rtlCol="0">
            <a:spAutoFit/>
          </a:bodyPr>
          <a:lstStyle/>
          <a:p>
            <a:r>
              <a:rPr lang="en-US" b="1" dirty="0" smtClean="0"/>
              <a:t>Review of Trial 2 Answer:</a:t>
            </a:r>
            <a:endParaRPr lang="en-US" b="1" dirty="0"/>
          </a:p>
        </p:txBody>
      </p:sp>
    </p:spTree>
    <p:extLst>
      <p:ext uri="{BB962C8B-B14F-4D97-AF65-F5344CB8AC3E}">
        <p14:creationId xmlns:p14="http://schemas.microsoft.com/office/powerpoint/2010/main" val="640314471"/>
      </p:ext>
    </p:extLst>
  </p:cSld>
  <p:clrMapOvr>
    <a:masterClrMapping/>
  </p:clrMapOvr>
  <mc:AlternateContent xmlns:mc="http://schemas.openxmlformats.org/markup-compatibility/2006" xmlns:p14="http://schemas.microsoft.com/office/powerpoint/2010/main">
    <mc:Choice Requires="p14">
      <p:transition spd="slow" p14:dur="2000" advClick="0" advTm="30000"/>
    </mc:Choice>
    <mc:Fallback xmlns="">
      <p:transition spd="slow" advClick="0" advTm="30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Outcomes – Indicators of Stress</a:t>
            </a:r>
            <a:endParaRPr lang="en-US" dirty="0"/>
          </a:p>
        </p:txBody>
      </p:sp>
      <p:sp>
        <p:nvSpPr>
          <p:cNvPr id="3" name="Content Placeholder 2"/>
          <p:cNvSpPr>
            <a:spLocks noGrp="1"/>
          </p:cNvSpPr>
          <p:nvPr>
            <p:ph idx="1"/>
          </p:nvPr>
        </p:nvSpPr>
        <p:spPr/>
        <p:txBody>
          <a:bodyPr/>
          <a:lstStyle/>
          <a:p>
            <a:r>
              <a:rPr lang="en-US" dirty="0"/>
              <a:t>Psychophysiological Stress and Adaptive Performance</a:t>
            </a:r>
          </a:p>
          <a:p>
            <a:pPr lvl="1"/>
            <a:r>
              <a:rPr lang="en-US" dirty="0"/>
              <a:t>GSR, Cortisol and LFHRV correspond to high levels of stress</a:t>
            </a:r>
          </a:p>
          <a:p>
            <a:pPr lvl="1"/>
            <a:r>
              <a:rPr lang="en-US" dirty="0"/>
              <a:t>We expect to see these decrease with decreased performance</a:t>
            </a:r>
          </a:p>
          <a:p>
            <a:pPr marL="0" indent="0">
              <a:buNone/>
            </a:pPr>
            <a:endParaRPr lang="en-US"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1346" y="2819400"/>
            <a:ext cx="3082210" cy="2853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14600"/>
            <a:ext cx="2819400" cy="31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2678151"/>
            <a:ext cx="2638563" cy="280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5865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Outcomes - Performance</a:t>
            </a:r>
            <a:endParaRPr lang="en-US" dirty="0"/>
          </a:p>
        </p:txBody>
      </p:sp>
      <p:sp>
        <p:nvSpPr>
          <p:cNvPr id="3" name="Content Placeholder 2"/>
          <p:cNvSpPr>
            <a:spLocks noGrp="1"/>
          </p:cNvSpPr>
          <p:nvPr>
            <p:ph idx="1"/>
          </p:nvPr>
        </p:nvSpPr>
        <p:spPr>
          <a:xfrm>
            <a:off x="457200" y="1126398"/>
            <a:ext cx="5562600" cy="5257800"/>
          </a:xfrm>
        </p:spPr>
        <p:txBody>
          <a:bodyPr>
            <a:normAutofit/>
          </a:bodyPr>
          <a:lstStyle/>
          <a:p>
            <a:r>
              <a:rPr lang="en-US" dirty="0" smtClean="0"/>
              <a:t>Executive Function Tasks</a:t>
            </a:r>
          </a:p>
          <a:p>
            <a:pPr lvl="1"/>
            <a:r>
              <a:rPr lang="en-US" dirty="0"/>
              <a:t>For all executive function tasks (n-back, </a:t>
            </a:r>
            <a:r>
              <a:rPr lang="en-US" dirty="0" err="1"/>
              <a:t>Eriksen</a:t>
            </a:r>
            <a:r>
              <a:rPr lang="en-US" dirty="0"/>
              <a:t> Flanker task, Iowa Gambling Task, Wisconsin Card Sort Test)</a:t>
            </a:r>
          </a:p>
          <a:p>
            <a:pPr lvl="1"/>
            <a:r>
              <a:rPr lang="en-US" dirty="0"/>
              <a:t>Low stress yields high performance</a:t>
            </a:r>
          </a:p>
          <a:p>
            <a:pPr lvl="1"/>
            <a:r>
              <a:rPr lang="en-US" dirty="0"/>
              <a:t>Performance decreases as stress </a:t>
            </a:r>
            <a:r>
              <a:rPr lang="en-US" dirty="0" smtClean="0"/>
              <a:t>increases</a:t>
            </a:r>
          </a:p>
          <a:p>
            <a:pPr lvl="1"/>
            <a:endParaRPr lang="en-US" dirty="0" smtClean="0"/>
          </a:p>
          <a:p>
            <a:r>
              <a:rPr lang="en-US" dirty="0" smtClean="0"/>
              <a:t>Adaptability and Executive Function Performance</a:t>
            </a:r>
          </a:p>
          <a:p>
            <a:pPr lvl="1"/>
            <a:r>
              <a:rPr lang="en-US" dirty="0"/>
              <a:t>Low scores on the executive function tasks predict low adaptability</a:t>
            </a:r>
          </a:p>
          <a:p>
            <a:pPr lvl="1"/>
            <a:r>
              <a:rPr lang="en-US" dirty="0" smtClean="0"/>
              <a:t>High </a:t>
            </a:r>
            <a:r>
              <a:rPr lang="en-US" dirty="0"/>
              <a:t>scores on the executive function tasks predict high adaptability</a:t>
            </a:r>
          </a:p>
          <a:p>
            <a:endParaRPr lang="en-US" dirty="0"/>
          </a:p>
          <a:p>
            <a:pPr lvl="1"/>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799" y="990600"/>
            <a:ext cx="2728923" cy="2660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6353" y="3886200"/>
            <a:ext cx="2555814" cy="2392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3981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Timeline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30334157"/>
              </p:ext>
            </p:extLst>
          </p:nvPr>
        </p:nvGraphicFramePr>
        <p:xfrm>
          <a:off x="457200" y="1127125"/>
          <a:ext cx="8228016" cy="4638675"/>
        </p:xfrm>
        <a:graphic>
          <a:graphicData uri="http://schemas.openxmlformats.org/drawingml/2006/table">
            <a:tbl>
              <a:tblPr firstRow="1" bandRow="1">
                <a:tableStyleId>{5C22544A-7EE6-4342-B048-85BDC9FD1C3A}</a:tableStyleId>
              </a:tblPr>
              <a:tblGrid>
                <a:gridCol w="1600200"/>
                <a:gridCol w="1295400"/>
                <a:gridCol w="1218408"/>
                <a:gridCol w="1371336"/>
                <a:gridCol w="1371336"/>
                <a:gridCol w="1371336"/>
              </a:tblGrid>
              <a:tr h="370840">
                <a:tc>
                  <a:txBody>
                    <a:bodyPr/>
                    <a:lstStyle/>
                    <a:p>
                      <a:r>
                        <a:rPr lang="en-US" dirty="0" smtClean="0"/>
                        <a:t>Tasks</a:t>
                      </a:r>
                      <a:endParaRPr lang="en-US" dirty="0"/>
                    </a:p>
                  </a:txBody>
                  <a:tcPr/>
                </a:tc>
                <a:tc>
                  <a:txBody>
                    <a:bodyPr/>
                    <a:lstStyle/>
                    <a:p>
                      <a:r>
                        <a:rPr lang="en-US" dirty="0" smtClean="0"/>
                        <a:t>June</a:t>
                      </a:r>
                      <a:endParaRPr lang="en-US" dirty="0"/>
                    </a:p>
                  </a:txBody>
                  <a:tcPr/>
                </a:tc>
                <a:tc>
                  <a:txBody>
                    <a:bodyPr/>
                    <a:lstStyle/>
                    <a:p>
                      <a:r>
                        <a:rPr lang="en-US" dirty="0" smtClean="0"/>
                        <a:t>July</a:t>
                      </a:r>
                      <a:endParaRPr lang="en-US" dirty="0"/>
                    </a:p>
                  </a:txBody>
                  <a:tcPr/>
                </a:tc>
                <a:tc>
                  <a:txBody>
                    <a:bodyPr/>
                    <a:lstStyle/>
                    <a:p>
                      <a:r>
                        <a:rPr lang="en-US" dirty="0" smtClean="0"/>
                        <a:t>August</a:t>
                      </a:r>
                      <a:endParaRPr lang="en-US" dirty="0"/>
                    </a:p>
                  </a:txBody>
                  <a:tcPr/>
                </a:tc>
                <a:tc>
                  <a:txBody>
                    <a:bodyPr/>
                    <a:lstStyle/>
                    <a:p>
                      <a:r>
                        <a:rPr lang="en-US" dirty="0" smtClean="0"/>
                        <a:t>September</a:t>
                      </a:r>
                      <a:endParaRPr lang="en-US" dirty="0"/>
                    </a:p>
                  </a:txBody>
                  <a:tcPr/>
                </a:tc>
                <a:tc>
                  <a:txBody>
                    <a:bodyPr/>
                    <a:lstStyle/>
                    <a:p>
                      <a:r>
                        <a:rPr lang="en-US" dirty="0" smtClean="0"/>
                        <a:t>Oct/Nov</a:t>
                      </a:r>
                      <a:endParaRPr lang="en-US" dirty="0"/>
                    </a:p>
                  </a:txBody>
                  <a:tcPr/>
                </a:tc>
              </a:tr>
              <a:tr h="370840">
                <a:tc>
                  <a:txBody>
                    <a:bodyPr/>
                    <a:lstStyle/>
                    <a:p>
                      <a:r>
                        <a:rPr lang="en-US" sz="1400" b="1" dirty="0" smtClean="0"/>
                        <a:t>Engineering</a:t>
                      </a:r>
                      <a:r>
                        <a:rPr lang="en-US" sz="1400" b="1" baseline="0" dirty="0" smtClean="0"/>
                        <a:t> Evaluation</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22275">
                <a:tc>
                  <a:txBody>
                    <a:bodyPr/>
                    <a:lstStyle/>
                    <a:p>
                      <a:r>
                        <a:rPr lang="en-US" sz="1400" b="1" dirty="0" smtClean="0"/>
                        <a:t>IRB Approval</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57200">
                <a:tc>
                  <a:txBody>
                    <a:bodyPr/>
                    <a:lstStyle/>
                    <a:p>
                      <a:r>
                        <a:rPr lang="en-US" sz="1400" b="1" dirty="0" smtClean="0"/>
                        <a:t>Recruitment</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67360">
                <a:tc>
                  <a:txBody>
                    <a:bodyPr/>
                    <a:lstStyle/>
                    <a:p>
                      <a:r>
                        <a:rPr lang="en-US" sz="1400" b="1" dirty="0" smtClean="0"/>
                        <a:t>Study Deployed</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477520">
                <a:tc>
                  <a:txBody>
                    <a:bodyPr/>
                    <a:lstStyle/>
                    <a:p>
                      <a:r>
                        <a:rPr lang="en-US" sz="1400" b="1" dirty="0" smtClean="0"/>
                        <a:t>Data Analysis</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502920">
                <a:tc>
                  <a:txBody>
                    <a:bodyPr/>
                    <a:lstStyle/>
                    <a:p>
                      <a:r>
                        <a:rPr lang="en-US" sz="1400" b="1" dirty="0" smtClean="0"/>
                        <a:t>Draft Final Report</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sz="1400" b="1" dirty="0" smtClean="0"/>
                        <a:t>Refinement of Report</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sz="1400" b="1" dirty="0" smtClean="0"/>
                        <a:t>Final Report</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r h="370840">
                <a:tc>
                  <a:txBody>
                    <a:bodyPr/>
                    <a:lstStyle/>
                    <a:p>
                      <a:r>
                        <a:rPr lang="en-US" sz="1400" b="1" dirty="0" smtClean="0"/>
                        <a:t>Phase 3 Planning</a:t>
                      </a:r>
                      <a:endParaRPr lang="en-US" sz="1400" b="1"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r>
            </a:tbl>
          </a:graphicData>
        </a:graphic>
      </p:graphicFrame>
      <p:sp>
        <p:nvSpPr>
          <p:cNvPr id="5" name="Rounded Rectangle 4"/>
          <p:cNvSpPr/>
          <p:nvPr/>
        </p:nvSpPr>
        <p:spPr>
          <a:xfrm>
            <a:off x="2209800" y="1752600"/>
            <a:ext cx="144780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ounded Rectangle 5"/>
          <p:cNvSpPr/>
          <p:nvPr/>
        </p:nvSpPr>
        <p:spPr>
          <a:xfrm>
            <a:off x="3390900" y="2209800"/>
            <a:ext cx="53340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3810000" y="2667000"/>
            <a:ext cx="53340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3990833" y="3134436"/>
            <a:ext cx="123626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747147" y="3582537"/>
            <a:ext cx="152400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6254088" y="4037463"/>
            <a:ext cx="69433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ounded Rectangle 10"/>
          <p:cNvSpPr/>
          <p:nvPr/>
        </p:nvSpPr>
        <p:spPr>
          <a:xfrm>
            <a:off x="6601253" y="4585648"/>
            <a:ext cx="942547"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ounded Rectangle 11"/>
          <p:cNvSpPr/>
          <p:nvPr/>
        </p:nvSpPr>
        <p:spPr>
          <a:xfrm>
            <a:off x="7391400" y="5029200"/>
            <a:ext cx="30480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6697070" y="5486400"/>
            <a:ext cx="122773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ounded Rectangle 14"/>
          <p:cNvSpPr/>
          <p:nvPr/>
        </p:nvSpPr>
        <p:spPr>
          <a:xfrm>
            <a:off x="2603879" y="5486400"/>
            <a:ext cx="1227730" cy="77336"/>
          </a:xfrm>
          <a:prstGeom prst="round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3886200" y="5486400"/>
            <a:ext cx="2743200" cy="0"/>
          </a:xfrm>
          <a:prstGeom prst="line">
            <a:avLst/>
          </a:prstGeom>
          <a:ln>
            <a:prstDash val="dash"/>
            <a:tailEnd type="none" w="med" len="lg"/>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31740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lowchart: Alternate Process 15"/>
          <p:cNvSpPr/>
          <p:nvPr/>
        </p:nvSpPr>
        <p:spPr>
          <a:xfrm>
            <a:off x="6324180" y="3789871"/>
            <a:ext cx="2071284" cy="919931"/>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Adaptability</a:t>
            </a:r>
            <a:endParaRPr lang="en-US" dirty="0"/>
          </a:p>
        </p:txBody>
      </p:sp>
      <p:sp>
        <p:nvSpPr>
          <p:cNvPr id="2" name="Title 1"/>
          <p:cNvSpPr>
            <a:spLocks noGrp="1"/>
          </p:cNvSpPr>
          <p:nvPr>
            <p:ph type="title"/>
          </p:nvPr>
        </p:nvSpPr>
        <p:spPr/>
        <p:txBody>
          <a:bodyPr/>
          <a:lstStyle/>
          <a:p>
            <a:r>
              <a:rPr lang="en-US" dirty="0" smtClean="0"/>
              <a:t>Phase 2 Outcome</a:t>
            </a:r>
            <a:endParaRPr lang="en-US" dirty="0"/>
          </a:p>
        </p:txBody>
      </p:sp>
      <p:sp>
        <p:nvSpPr>
          <p:cNvPr id="4" name="Rectangle 3"/>
          <p:cNvSpPr/>
          <p:nvPr/>
        </p:nvSpPr>
        <p:spPr>
          <a:xfrm>
            <a:off x="179686" y="1188856"/>
            <a:ext cx="8811914" cy="3477875"/>
          </a:xfrm>
          <a:prstGeom prst="rect">
            <a:avLst/>
          </a:prstGeom>
        </p:spPr>
        <p:txBody>
          <a:bodyPr wrap="square">
            <a:spAutoFit/>
          </a:bodyPr>
          <a:lstStyle/>
          <a:p>
            <a:r>
              <a:rPr lang="en-US" sz="2000" b="1" dirty="0" smtClean="0"/>
              <a:t>Provided quantitative evidence that individual adaptive </a:t>
            </a:r>
            <a:r>
              <a:rPr lang="en-US" sz="2000" b="1" dirty="0"/>
              <a:t>behavior can be measured and we have </a:t>
            </a:r>
            <a:r>
              <a:rPr lang="en-US" sz="2000" b="1" dirty="0" smtClean="0"/>
              <a:t>identified the metrics</a:t>
            </a:r>
          </a:p>
          <a:p>
            <a:pPr algn="ctr"/>
            <a:endParaRPr lang="en-US" sz="2000" b="1" dirty="0" smtClean="0"/>
          </a:p>
          <a:p>
            <a:r>
              <a:rPr lang="en-US" sz="2000" b="1" dirty="0"/>
              <a:t>I</a:t>
            </a:r>
            <a:r>
              <a:rPr lang="en-US" sz="2000" b="1" dirty="0" smtClean="0"/>
              <a:t>dentified </a:t>
            </a:r>
            <a:r>
              <a:rPr lang="en-US" sz="2000" b="1" dirty="0"/>
              <a:t>factors (executive function) that </a:t>
            </a:r>
            <a:r>
              <a:rPr lang="en-US" sz="2000" b="1" dirty="0" smtClean="0"/>
              <a:t>underlie individual </a:t>
            </a:r>
            <a:r>
              <a:rPr lang="en-US" sz="2000" b="1" dirty="0"/>
              <a:t>adaptive </a:t>
            </a:r>
            <a:r>
              <a:rPr lang="en-US" sz="2000" b="1" dirty="0" smtClean="0"/>
              <a:t>behavior</a:t>
            </a:r>
          </a:p>
          <a:p>
            <a:endParaRPr lang="en-US" sz="2000" b="1" dirty="0"/>
          </a:p>
          <a:p>
            <a:r>
              <a:rPr lang="en-US" sz="2000" b="1" dirty="0" smtClean="0"/>
              <a:t>Established a basis to enhance adaptive behavior at the individual level</a:t>
            </a:r>
          </a:p>
          <a:p>
            <a:pPr marL="1028700" lvl="1" indent="-571500">
              <a:buFont typeface="Arial" panose="020B0604020202020204" pitchFamily="34" charset="0"/>
              <a:buChar char="•"/>
            </a:pPr>
            <a:endParaRPr lang="en-US" sz="2000" dirty="0" smtClean="0"/>
          </a:p>
          <a:p>
            <a:pPr marL="1028700" lvl="1" indent="-571500">
              <a:buFont typeface="Arial" panose="020B0604020202020204" pitchFamily="34" charset="0"/>
              <a:buChar char="•"/>
            </a:pPr>
            <a:endParaRPr lang="en-US" sz="2000" dirty="0"/>
          </a:p>
          <a:p>
            <a:pPr marL="1028700" lvl="1" indent="-571500">
              <a:buFont typeface="Arial" panose="020B0604020202020204" pitchFamily="34" charset="0"/>
              <a:buChar char="•"/>
            </a:pPr>
            <a:endParaRPr lang="en-US" sz="2000" b="1" dirty="0"/>
          </a:p>
        </p:txBody>
      </p:sp>
      <p:pic>
        <p:nvPicPr>
          <p:cNvPr id="8" name="Picture 2" descr="http://media.moddb.com/images/games/1/29/28829/Project_MOBA_Infantry_Silhouettes_V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82" r="79595" b="50000"/>
          <a:stretch/>
        </p:blipFill>
        <p:spPr bwMode="auto">
          <a:xfrm>
            <a:off x="228600" y="4195618"/>
            <a:ext cx="1066800" cy="23622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1066800" y="3604166"/>
            <a:ext cx="1752600" cy="1371600"/>
            <a:chOff x="1219199" y="4178990"/>
            <a:chExt cx="1752600" cy="1371600"/>
          </a:xfrm>
        </p:grpSpPr>
        <p:sp>
          <p:nvSpPr>
            <p:cNvPr id="10" name="Cloud Callout 9"/>
            <p:cNvSpPr/>
            <p:nvPr/>
          </p:nvSpPr>
          <p:spPr>
            <a:xfrm>
              <a:off x="1219199" y="4178990"/>
              <a:ext cx="1752600" cy="1371600"/>
            </a:xfrm>
            <a:prstGeom prst="cloudCallout">
              <a:avLst>
                <a:gd name="adj1" fmla="val -69921"/>
                <a:gd name="adj2" fmla="val 2193"/>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100" dirty="0"/>
            </a:p>
          </p:txBody>
        </p:sp>
        <p:pic>
          <p:nvPicPr>
            <p:cNvPr id="11" name="Picture 6" descr="http://quantumcu.com/wp-content/uploads/2012/02/Problem_Solu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19600"/>
              <a:ext cx="914399" cy="923636"/>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2" descr="http://www.clker.com/cliparts/e/7/0/4/12958951371265153555blindeye.sv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763" y="5380911"/>
            <a:ext cx="906037" cy="495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C:\Users\luongme1\AppData\Local\Microsoft\Windows\Temporary Internet Files\Content.IE5\K0ZKGA8C\2349348534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0979" y="5460386"/>
            <a:ext cx="584013" cy="4924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908846" y="5985729"/>
            <a:ext cx="2971800" cy="369332"/>
          </a:xfrm>
          <a:prstGeom prst="rect">
            <a:avLst/>
          </a:prstGeom>
          <a:noFill/>
        </p:spPr>
        <p:txBody>
          <a:bodyPr wrap="square" rtlCol="0">
            <a:spAutoFit/>
          </a:bodyPr>
          <a:lstStyle/>
          <a:p>
            <a:r>
              <a:rPr lang="en-US" dirty="0" smtClean="0"/>
              <a:t>“I know </a:t>
            </a:r>
            <a:r>
              <a:rPr lang="en-US" i="1" dirty="0" smtClean="0"/>
              <a:t>it</a:t>
            </a:r>
            <a:r>
              <a:rPr lang="en-US" dirty="0" smtClean="0"/>
              <a:t> when I see </a:t>
            </a:r>
            <a:r>
              <a:rPr lang="en-US" i="1" dirty="0" smtClean="0"/>
              <a:t>it</a:t>
            </a:r>
            <a:r>
              <a:rPr lang="en-US" dirty="0" smtClean="0"/>
              <a:t>”</a:t>
            </a:r>
            <a:endParaRPr lang="en-US" dirty="0"/>
          </a:p>
        </p:txBody>
      </p:sp>
      <p:sp>
        <p:nvSpPr>
          <p:cNvPr id="15" name="Right Arrow 14"/>
          <p:cNvSpPr/>
          <p:nvPr/>
        </p:nvSpPr>
        <p:spPr>
          <a:xfrm>
            <a:off x="2819400" y="4085193"/>
            <a:ext cx="4013016" cy="1125493"/>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AWG/APL Collaboration</a:t>
            </a:r>
            <a:endParaRPr lang="en-US" dirty="0"/>
          </a:p>
        </p:txBody>
      </p:sp>
      <p:pic>
        <p:nvPicPr>
          <p:cNvPr id="30" name="Picture 16" descr="http://www.imazecorp.com/wp-content/uploads/2013/08/heart-rate-grap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095" y="4423151"/>
            <a:ext cx="877454" cy="103723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http://thetechnologicalcitizen.com/wp-content/uploads/2010/02/braincog.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816" t="13638" r="13581"/>
          <a:stretch/>
        </p:blipFill>
        <p:spPr bwMode="auto">
          <a:xfrm>
            <a:off x="8183916" y="4428414"/>
            <a:ext cx="795634" cy="946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2" name="Picture 16" descr="https://encrypted-tbn3.gstatic.com/images?q=tbn:ANd9GcRkt25TpH3HMgw8cqB2oh2TzZgLt9y-gzHc8qHDARr4Vm0UUmPs"/>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5111" l="0" r="100000"/>
                    </a14:imgEffect>
                  </a14:imgLayer>
                </a14:imgProps>
              </a:ext>
              <a:ext uri="{28A0092B-C50C-407E-A947-70E740481C1C}">
                <a14:useLocalDpi xmlns:a14="http://schemas.microsoft.com/office/drawing/2010/main" val="0"/>
              </a:ext>
            </a:extLst>
          </a:blip>
          <a:srcRect/>
          <a:stretch>
            <a:fillRect/>
          </a:stretch>
        </p:blipFill>
        <p:spPr bwMode="auto">
          <a:xfrm>
            <a:off x="8183916" y="4941768"/>
            <a:ext cx="960084" cy="96008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9" descr="https://www.barplan.com/wp-content/uploads/2014/08/handshake-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7715" y="4863410"/>
            <a:ext cx="694552" cy="69455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5958836" y="5847229"/>
            <a:ext cx="2971800" cy="646331"/>
          </a:xfrm>
          <a:prstGeom prst="rect">
            <a:avLst/>
          </a:prstGeom>
          <a:noFill/>
        </p:spPr>
        <p:txBody>
          <a:bodyPr wrap="square" rtlCol="0">
            <a:spAutoFit/>
          </a:bodyPr>
          <a:lstStyle/>
          <a:p>
            <a:pPr algn="ctr"/>
            <a:r>
              <a:rPr lang="en-US" dirty="0" smtClean="0"/>
              <a:t>“I know </a:t>
            </a:r>
            <a:r>
              <a:rPr lang="en-US" i="1" dirty="0" smtClean="0"/>
              <a:t>what it is </a:t>
            </a:r>
          </a:p>
          <a:p>
            <a:pPr algn="ctr"/>
            <a:r>
              <a:rPr lang="en-US" dirty="0" smtClean="0"/>
              <a:t>AND I can measure</a:t>
            </a:r>
            <a:r>
              <a:rPr lang="en-US" i="1" dirty="0" smtClean="0"/>
              <a:t> it</a:t>
            </a:r>
            <a:r>
              <a:rPr lang="en-US" dirty="0" smtClean="0"/>
              <a:t>”</a:t>
            </a:r>
            <a:endParaRPr lang="en-US" dirty="0"/>
          </a:p>
        </p:txBody>
      </p:sp>
    </p:spTree>
    <p:extLst>
      <p:ext uri="{BB962C8B-B14F-4D97-AF65-F5344CB8AC3E}">
        <p14:creationId xmlns:p14="http://schemas.microsoft.com/office/powerpoint/2010/main" val="1329934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27913"/>
          <a:stretch/>
        </p:blipFill>
        <p:spPr bwMode="auto">
          <a:xfrm>
            <a:off x="1126601" y="3733800"/>
            <a:ext cx="7160342" cy="2721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Phase 3: Authentic Military Sample</a:t>
            </a:r>
            <a:endParaRPr lang="en-US" dirty="0"/>
          </a:p>
        </p:txBody>
      </p:sp>
      <p:sp>
        <p:nvSpPr>
          <p:cNvPr id="3" name="TextBox 2"/>
          <p:cNvSpPr txBox="1"/>
          <p:nvPr/>
        </p:nvSpPr>
        <p:spPr>
          <a:xfrm>
            <a:off x="194892" y="1066800"/>
            <a:ext cx="6496642" cy="1631216"/>
          </a:xfrm>
          <a:prstGeom prst="rect">
            <a:avLst/>
          </a:prstGeom>
          <a:noFill/>
        </p:spPr>
        <p:txBody>
          <a:bodyPr wrap="square" rtlCol="0">
            <a:spAutoFit/>
          </a:bodyPr>
          <a:lstStyle/>
          <a:p>
            <a:r>
              <a:rPr lang="en-US" sz="2000" b="1" dirty="0">
                <a:solidFill>
                  <a:srgbClr val="000000"/>
                </a:solidFill>
              </a:rPr>
              <a:t>Objective</a:t>
            </a:r>
            <a:r>
              <a:rPr lang="en-US" sz="2000" b="1" dirty="0" smtClean="0">
                <a:solidFill>
                  <a:srgbClr val="000000"/>
                </a:solidFill>
              </a:rPr>
              <a:t>:</a:t>
            </a:r>
            <a:r>
              <a:rPr lang="en-US" sz="2000" dirty="0">
                <a:solidFill>
                  <a:prstClr val="black"/>
                </a:solidFill>
              </a:rPr>
              <a:t> Deploy a full study of </a:t>
            </a:r>
            <a:r>
              <a:rPr lang="en-US" sz="2000" dirty="0" smtClean="0">
                <a:solidFill>
                  <a:prstClr val="black"/>
                </a:solidFill>
              </a:rPr>
              <a:t>adaptability with a sufficient  sample to achieve statistical power </a:t>
            </a:r>
            <a:r>
              <a:rPr lang="en-US" sz="2000" dirty="0">
                <a:solidFill>
                  <a:prstClr val="black"/>
                </a:solidFill>
              </a:rPr>
              <a:t> to include multiple levels of </a:t>
            </a:r>
            <a:r>
              <a:rPr lang="en-US" sz="2000" dirty="0" smtClean="0">
                <a:solidFill>
                  <a:prstClr val="black"/>
                </a:solidFill>
              </a:rPr>
              <a:t>measurement across a variety of adaptive behavior challenges at a center of excellence (as facilitated by AWG)</a:t>
            </a:r>
            <a:endParaRPr lang="en-US" sz="2000" dirty="0">
              <a:solidFill>
                <a:srgbClr val="000000"/>
              </a:solidFill>
            </a:endParaRPr>
          </a:p>
        </p:txBody>
      </p:sp>
      <p:pic>
        <p:nvPicPr>
          <p:cNvPr id="24" name="Picture 6" descr="http://www.defense.gov/dodcmsshare/homepagephoto/2006-09/hires_060920-F-1424R-68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91534" y="208346"/>
            <a:ext cx="2223866" cy="1443335"/>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14" name="Rectangle 13"/>
          <p:cNvSpPr/>
          <p:nvPr/>
        </p:nvSpPr>
        <p:spPr>
          <a:xfrm>
            <a:off x="868336" y="2841177"/>
            <a:ext cx="7848600" cy="923330"/>
          </a:xfrm>
          <a:prstGeom prst="rect">
            <a:avLst/>
          </a:prstGeom>
        </p:spPr>
        <p:txBody>
          <a:bodyPr wrap="square">
            <a:spAutoFit/>
          </a:bodyPr>
          <a:lstStyle/>
          <a:p>
            <a:pPr marL="171450" indent="-171450">
              <a:buFont typeface="Arial"/>
              <a:buChar char="•"/>
            </a:pPr>
            <a:r>
              <a:rPr lang="en-US" b="1" dirty="0" smtClean="0">
                <a:solidFill>
                  <a:srgbClr val="000000"/>
                </a:solidFill>
              </a:rPr>
              <a:t>Provides </a:t>
            </a:r>
            <a:r>
              <a:rPr lang="en-US" b="1" dirty="0">
                <a:solidFill>
                  <a:srgbClr val="000000"/>
                </a:solidFill>
              </a:rPr>
              <a:t>in-depth analysis of results, discussion, and implications to AWG and </a:t>
            </a:r>
            <a:r>
              <a:rPr lang="en-US" b="1" dirty="0" smtClean="0">
                <a:solidFill>
                  <a:srgbClr val="000000"/>
                </a:solidFill>
              </a:rPr>
              <a:t>TRADOC</a:t>
            </a:r>
            <a:endParaRPr lang="en-US" b="1" dirty="0">
              <a:solidFill>
                <a:srgbClr val="000000"/>
              </a:solidFill>
            </a:endParaRPr>
          </a:p>
          <a:p>
            <a:endParaRPr lang="en-US" b="1" dirty="0">
              <a:solidFill>
                <a:srgbClr val="000000"/>
              </a:solidFill>
            </a:endParaRPr>
          </a:p>
        </p:txBody>
      </p:sp>
    </p:spTree>
    <p:extLst>
      <p:ext uri="{BB962C8B-B14F-4D97-AF65-F5344CB8AC3E}">
        <p14:creationId xmlns:p14="http://schemas.microsoft.com/office/powerpoint/2010/main" val="41804433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ight Arrow 39"/>
          <p:cNvSpPr/>
          <p:nvPr/>
        </p:nvSpPr>
        <p:spPr>
          <a:xfrm>
            <a:off x="1735540" y="5634162"/>
            <a:ext cx="5867400" cy="613012"/>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Necessary Partners for Transition</a:t>
            </a:r>
            <a:endParaRPr lang="en-US" dirty="0"/>
          </a:p>
        </p:txBody>
      </p:sp>
      <p:graphicFrame>
        <p:nvGraphicFramePr>
          <p:cNvPr id="30" name="Diagram 29"/>
          <p:cNvGraphicFramePr/>
          <p:nvPr>
            <p:extLst>
              <p:ext uri="{D42A27DB-BD31-4B8C-83A1-F6EECF244321}">
                <p14:modId xmlns:p14="http://schemas.microsoft.com/office/powerpoint/2010/main" val="4125759228"/>
              </p:ext>
            </p:extLst>
          </p:nvPr>
        </p:nvGraphicFramePr>
        <p:xfrm>
          <a:off x="914400" y="863025"/>
          <a:ext cx="67056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6" name="Rounded Rectangle 35"/>
          <p:cNvSpPr/>
          <p:nvPr/>
        </p:nvSpPr>
        <p:spPr>
          <a:xfrm>
            <a:off x="381000" y="5486400"/>
            <a:ext cx="1905000" cy="8382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Identify partners for transition</a:t>
            </a:r>
            <a:endParaRPr lang="en-US" b="1" dirty="0"/>
          </a:p>
        </p:txBody>
      </p:sp>
      <p:sp>
        <p:nvSpPr>
          <p:cNvPr id="37" name="Rounded Rectangle 36"/>
          <p:cNvSpPr/>
          <p:nvPr/>
        </p:nvSpPr>
        <p:spPr>
          <a:xfrm>
            <a:off x="2590800" y="5486400"/>
            <a:ext cx="1905000" cy="8382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Engage Network</a:t>
            </a:r>
            <a:endParaRPr lang="en-US" b="1" dirty="0"/>
          </a:p>
        </p:txBody>
      </p:sp>
      <p:sp>
        <p:nvSpPr>
          <p:cNvPr id="38" name="Rounded Rectangle 37"/>
          <p:cNvSpPr/>
          <p:nvPr/>
        </p:nvSpPr>
        <p:spPr>
          <a:xfrm>
            <a:off x="4953000" y="5486400"/>
            <a:ext cx="1905000" cy="8382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Create a Roadmap</a:t>
            </a:r>
            <a:endParaRPr lang="en-US" b="1" dirty="0"/>
          </a:p>
        </p:txBody>
      </p:sp>
      <p:pic>
        <p:nvPicPr>
          <p:cNvPr id="39" name="Picture 12" descr="http://upload.wikimedia.org/wikipedia/commons/thumb/7/79/TRADOC_patch.svg/2000px-TRADOC_patch.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20297" y="5358097"/>
            <a:ext cx="1118903" cy="1118903"/>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243170" y="4995446"/>
            <a:ext cx="2681570" cy="338554"/>
          </a:xfrm>
          <a:prstGeom prst="rect">
            <a:avLst/>
          </a:prstGeom>
          <a:noFill/>
        </p:spPr>
        <p:txBody>
          <a:bodyPr wrap="square" rtlCol="0">
            <a:spAutoFit/>
          </a:bodyPr>
          <a:lstStyle/>
          <a:p>
            <a:pPr algn="ctr"/>
            <a:r>
              <a:rPr lang="en-US" sz="1600" b="1" dirty="0" smtClean="0"/>
              <a:t>Transition Process:</a:t>
            </a:r>
            <a:endParaRPr lang="en-US" sz="1600" b="1" dirty="0"/>
          </a:p>
        </p:txBody>
      </p:sp>
    </p:spTree>
    <p:extLst>
      <p:ext uri="{BB962C8B-B14F-4D97-AF65-F5344CB8AC3E}">
        <p14:creationId xmlns:p14="http://schemas.microsoft.com/office/powerpoint/2010/main" val="1455599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Questions/Comments?</a:t>
            </a:r>
            <a:endParaRPr lang="en-US" dirty="0"/>
          </a:p>
        </p:txBody>
      </p:sp>
      <p:pic>
        <p:nvPicPr>
          <p:cNvPr id="5123" name="Picture 3" descr="C:\Users\luongme1\AppData\Local\Microsoft\Windows\Temporary Internet Files\Content.IE5\EX1XK1ZK\647478939_f30b6eaa0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600200"/>
            <a:ext cx="3962400"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8369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the Three Phased Study Approach</a:t>
            </a:r>
            <a:endParaRPr lang="en-US" dirty="0"/>
          </a:p>
        </p:txBody>
      </p:sp>
      <p:pic>
        <p:nvPicPr>
          <p:cNvPr id="1030" name="Picture 6" descr="http://images.clipartpanda.com/college-student-silhouette-student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8263" y="3091395"/>
            <a:ext cx="1023337" cy="68222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ular Callout 11"/>
          <p:cNvSpPr/>
          <p:nvPr/>
        </p:nvSpPr>
        <p:spPr>
          <a:xfrm>
            <a:off x="5800646" y="2111879"/>
            <a:ext cx="2898119" cy="1706000"/>
          </a:xfrm>
          <a:prstGeom prst="wedgeRectCallout">
            <a:avLst>
              <a:gd name="adj1" fmla="val -20627"/>
              <a:gd name="adj2" fmla="val -60885"/>
            </a:avLst>
          </a:prstGeom>
          <a:ln/>
        </p:spPr>
        <p:style>
          <a:lnRef idx="2">
            <a:schemeClr val="accent1"/>
          </a:lnRef>
          <a:fillRef idx="1">
            <a:schemeClr val="lt1"/>
          </a:fillRef>
          <a:effectRef idx="0">
            <a:schemeClr val="accent1"/>
          </a:effectRef>
          <a:fontRef idx="minor">
            <a:schemeClr val="dk1"/>
          </a:fontRef>
        </p:style>
        <p:txBody>
          <a:bodyPr rtlCol="0" anchor="t"/>
          <a:lstStyle/>
          <a:p>
            <a:pPr algn="ctr"/>
            <a:r>
              <a:rPr lang="en-US" sz="1400" b="1" u="sng" dirty="0">
                <a:solidFill>
                  <a:prstClr val="black"/>
                </a:solidFill>
              </a:rPr>
              <a:t>Adaptability Study</a:t>
            </a:r>
          </a:p>
          <a:p>
            <a:r>
              <a:rPr lang="en-US" sz="1200" dirty="0">
                <a:solidFill>
                  <a:prstClr val="black"/>
                </a:solidFill>
              </a:rPr>
              <a:t>Deploy a full study of adaptability in an authentic military sample (n ~ 40-50) informed by the pilot study and to include multiple levels of measurement.</a:t>
            </a:r>
            <a:endParaRPr lang="en-US" sz="1200" b="1" dirty="0">
              <a:solidFill>
                <a:prstClr val="black"/>
              </a:solidFill>
            </a:endParaRPr>
          </a:p>
        </p:txBody>
      </p:sp>
      <p:sp>
        <p:nvSpPr>
          <p:cNvPr id="4" name="Right Arrow 3"/>
          <p:cNvSpPr/>
          <p:nvPr/>
        </p:nvSpPr>
        <p:spPr>
          <a:xfrm>
            <a:off x="200800" y="1464179"/>
            <a:ext cx="2593318" cy="610270"/>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r>
              <a:rPr lang="en-US" dirty="0">
                <a:solidFill>
                  <a:prstClr val="black"/>
                </a:solidFill>
              </a:rPr>
              <a:t>Phase 1</a:t>
            </a:r>
          </a:p>
        </p:txBody>
      </p:sp>
      <p:sp>
        <p:nvSpPr>
          <p:cNvPr id="5" name="Right Arrow 4"/>
          <p:cNvSpPr/>
          <p:nvPr/>
        </p:nvSpPr>
        <p:spPr>
          <a:xfrm>
            <a:off x="2794117" y="1501996"/>
            <a:ext cx="2997083" cy="610270"/>
          </a:xfrm>
          <a:prstGeom prst="rightArrow">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dirty="0">
                <a:solidFill>
                  <a:prstClr val="black"/>
                </a:solidFill>
              </a:rPr>
              <a:t>Phase 2</a:t>
            </a:r>
          </a:p>
        </p:txBody>
      </p:sp>
      <p:sp>
        <p:nvSpPr>
          <p:cNvPr id="6" name="Right Arrow 5"/>
          <p:cNvSpPr/>
          <p:nvPr/>
        </p:nvSpPr>
        <p:spPr>
          <a:xfrm>
            <a:off x="5800646" y="1464179"/>
            <a:ext cx="3190954" cy="610270"/>
          </a:xfrm>
          <a:prstGeom prst="rightArrow">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dirty="0">
                <a:solidFill>
                  <a:prstClr val="black"/>
                </a:solidFill>
              </a:rPr>
              <a:t>Phase 3 </a:t>
            </a:r>
          </a:p>
        </p:txBody>
      </p:sp>
      <p:sp>
        <p:nvSpPr>
          <p:cNvPr id="10" name="Rectangular Callout 9"/>
          <p:cNvSpPr/>
          <p:nvPr/>
        </p:nvSpPr>
        <p:spPr>
          <a:xfrm>
            <a:off x="569204" y="2137070"/>
            <a:ext cx="2131081" cy="1680809"/>
          </a:xfrm>
          <a:prstGeom prst="wedgeRectCallout">
            <a:avLst>
              <a:gd name="adj1" fmla="val -66613"/>
              <a:gd name="adj2" fmla="val -64444"/>
            </a:avLst>
          </a:prstGeom>
          <a:ln/>
        </p:spPr>
        <p:style>
          <a:lnRef idx="2">
            <a:schemeClr val="accent6"/>
          </a:lnRef>
          <a:fillRef idx="1">
            <a:schemeClr val="lt1"/>
          </a:fillRef>
          <a:effectRef idx="0">
            <a:schemeClr val="accent6"/>
          </a:effectRef>
          <a:fontRef idx="minor">
            <a:schemeClr val="dk1"/>
          </a:fontRef>
        </p:style>
        <p:txBody>
          <a:bodyPr rtlCol="0" anchor="t"/>
          <a:lstStyle/>
          <a:p>
            <a:pPr algn="ctr"/>
            <a:r>
              <a:rPr lang="en-US" sz="1400" b="1" u="sng" dirty="0">
                <a:solidFill>
                  <a:prstClr val="black"/>
                </a:solidFill>
              </a:rPr>
              <a:t>State of the Practice</a:t>
            </a:r>
          </a:p>
          <a:p>
            <a:r>
              <a:rPr lang="en-US" sz="1100" dirty="0">
                <a:solidFill>
                  <a:prstClr val="black"/>
                </a:solidFill>
              </a:rPr>
              <a:t>Comprehensive review of current program materials, prior assessment efforts/findings, interviews and field observations. </a:t>
            </a:r>
          </a:p>
          <a:p>
            <a:endParaRPr lang="en-US" sz="1200" dirty="0">
              <a:solidFill>
                <a:prstClr val="black"/>
              </a:solidFill>
            </a:endParaRPr>
          </a:p>
        </p:txBody>
      </p:sp>
      <p:sp>
        <p:nvSpPr>
          <p:cNvPr id="11" name="Rectangular Callout 10"/>
          <p:cNvSpPr/>
          <p:nvPr/>
        </p:nvSpPr>
        <p:spPr>
          <a:xfrm>
            <a:off x="2794118" y="2121957"/>
            <a:ext cx="2893082" cy="1695922"/>
          </a:xfrm>
          <a:prstGeom prst="wedgeRectCallout">
            <a:avLst>
              <a:gd name="adj1" fmla="val -20862"/>
              <a:gd name="adj2" fmla="val -59176"/>
            </a:avLst>
          </a:prstGeom>
          <a:ln/>
        </p:spPr>
        <p:style>
          <a:lnRef idx="2">
            <a:schemeClr val="accent3"/>
          </a:lnRef>
          <a:fillRef idx="1">
            <a:schemeClr val="lt1"/>
          </a:fillRef>
          <a:effectRef idx="0">
            <a:schemeClr val="accent3"/>
          </a:effectRef>
          <a:fontRef idx="minor">
            <a:schemeClr val="dk1"/>
          </a:fontRef>
        </p:style>
        <p:txBody>
          <a:bodyPr rtlCol="0" anchor="t"/>
          <a:lstStyle/>
          <a:p>
            <a:pPr algn="ctr"/>
            <a:r>
              <a:rPr lang="en-US" sz="1400" b="1" u="sng" dirty="0">
                <a:solidFill>
                  <a:prstClr val="black"/>
                </a:solidFill>
              </a:rPr>
              <a:t>Pilot Study and Validation</a:t>
            </a:r>
          </a:p>
          <a:p>
            <a:endParaRPr lang="en-US" sz="1100" dirty="0">
              <a:solidFill>
                <a:prstClr val="black"/>
              </a:solidFill>
            </a:endParaRPr>
          </a:p>
          <a:p>
            <a:r>
              <a:rPr lang="en-US" sz="1100" dirty="0">
                <a:solidFill>
                  <a:prstClr val="black"/>
                </a:solidFill>
              </a:rPr>
              <a:t>Execute a pilot study (n = 15-20) informed by the study of the state of the practice and recommendations from Phase 1. </a:t>
            </a:r>
          </a:p>
        </p:txBody>
      </p:sp>
      <p:sp>
        <p:nvSpPr>
          <p:cNvPr id="13" name="Rectangle 12"/>
          <p:cNvSpPr/>
          <p:nvPr/>
        </p:nvSpPr>
        <p:spPr>
          <a:xfrm>
            <a:off x="562279" y="3973176"/>
            <a:ext cx="2131081" cy="1362816"/>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indent="-171450">
              <a:buFont typeface="Arial"/>
              <a:buChar char="•"/>
            </a:pPr>
            <a:r>
              <a:rPr lang="en-US" sz="1000" b="1" dirty="0">
                <a:solidFill>
                  <a:srgbClr val="000000"/>
                </a:solidFill>
              </a:rPr>
              <a:t>Confirm what is known about adaptability. </a:t>
            </a:r>
          </a:p>
          <a:p>
            <a:pPr marL="171450" indent="-171450">
              <a:buFont typeface="Arial"/>
              <a:buChar char="•"/>
            </a:pPr>
            <a:r>
              <a:rPr lang="en-US" sz="1000" b="1" dirty="0">
                <a:solidFill>
                  <a:srgbClr val="000000"/>
                </a:solidFill>
              </a:rPr>
              <a:t>Identify the knowledge/programmatic gaps relative to the study question.</a:t>
            </a:r>
          </a:p>
          <a:p>
            <a:pPr marL="171450" indent="-171450">
              <a:buFont typeface="Arial"/>
              <a:buChar char="•"/>
            </a:pPr>
            <a:r>
              <a:rPr lang="en-US" sz="1000" b="1" dirty="0">
                <a:solidFill>
                  <a:srgbClr val="000000"/>
                </a:solidFill>
              </a:rPr>
              <a:t>Provide a course of action to address the gap and answer the question.</a:t>
            </a:r>
          </a:p>
        </p:txBody>
      </p:sp>
      <p:sp>
        <p:nvSpPr>
          <p:cNvPr id="14" name="Rectangle 13"/>
          <p:cNvSpPr/>
          <p:nvPr/>
        </p:nvSpPr>
        <p:spPr>
          <a:xfrm>
            <a:off x="2794118" y="3973736"/>
            <a:ext cx="2893082" cy="136225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a:buChar char="•"/>
            </a:pPr>
            <a:r>
              <a:rPr lang="en-US" sz="1050" b="1" dirty="0">
                <a:solidFill>
                  <a:srgbClr val="000000"/>
                </a:solidFill>
              </a:rPr>
              <a:t>Validate the study design, measures, tasks and analysis pipeline by the conduct of a pilot study (n = 15-20).</a:t>
            </a:r>
          </a:p>
          <a:p>
            <a:pPr marL="171450" indent="-171450">
              <a:buFont typeface="Arial"/>
              <a:buChar char="•"/>
            </a:pPr>
            <a:r>
              <a:rPr lang="en-US" sz="1050" b="1" dirty="0">
                <a:solidFill>
                  <a:srgbClr val="000000"/>
                </a:solidFill>
              </a:rPr>
              <a:t>Includes multiple levels of objective measurement, modes of measure, standard referent measures and adaptability field-relevant tasks.</a:t>
            </a:r>
          </a:p>
        </p:txBody>
      </p:sp>
      <p:sp>
        <p:nvSpPr>
          <p:cNvPr id="15" name="Rectangle 14"/>
          <p:cNvSpPr/>
          <p:nvPr/>
        </p:nvSpPr>
        <p:spPr>
          <a:xfrm>
            <a:off x="5801905" y="3962400"/>
            <a:ext cx="2895599" cy="13622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a:buChar char="•"/>
            </a:pPr>
            <a:r>
              <a:rPr lang="en-US" sz="1050" b="1" dirty="0">
                <a:solidFill>
                  <a:srgbClr val="000000"/>
                </a:solidFill>
              </a:rPr>
              <a:t>Answers the question ‘what is adaptability and what are the metrics to measure adaptability’ in a study with sufficient power to determine statistical significant differences.</a:t>
            </a:r>
          </a:p>
          <a:p>
            <a:pPr marL="171450" indent="-171450">
              <a:buFont typeface="Arial"/>
              <a:buChar char="•"/>
            </a:pPr>
            <a:r>
              <a:rPr lang="en-US" sz="1050" b="1" dirty="0">
                <a:solidFill>
                  <a:srgbClr val="000000"/>
                </a:solidFill>
              </a:rPr>
              <a:t>Provides in-depth analysis of results, discussion, and implications to AWG and TRADOC</a:t>
            </a:r>
          </a:p>
        </p:txBody>
      </p:sp>
      <p:pic>
        <p:nvPicPr>
          <p:cNvPr id="24" name="Picture 2" descr="C:\Users\luongme1\Downloads\0211151531f.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960" r="16721"/>
          <a:stretch/>
        </p:blipFill>
        <p:spPr bwMode="auto">
          <a:xfrm>
            <a:off x="1257851" y="1447800"/>
            <a:ext cx="951949" cy="604663"/>
          </a:xfrm>
          <a:prstGeom prst="rect">
            <a:avLst/>
          </a:prstGeom>
          <a:ln w="28575"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5" name="Picture 3"/>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foregroundMark x1="10938" y1="75000" x2="10938" y2="75000"/>
                        <a14:foregroundMark x1="23047" y1="92647" x2="23047" y2="92647"/>
                        <a14:foregroundMark x1="24219" y1="80882" x2="24219" y2="80882"/>
                        <a14:foregroundMark x1="14063" y1="83235" x2="14063" y2="83235"/>
                        <a14:foregroundMark x1="48438" y1="90882" x2="48438" y2="90882"/>
                        <a14:foregroundMark x1="64063" y1="92647" x2="64063" y2="92647"/>
                        <a14:foregroundMark x1="76563" y1="90000" x2="76563" y2="90000"/>
                        <a14:foregroundMark x1="82031" y1="88529" x2="82031" y2="88529"/>
                        <a14:foregroundMark x1="85156" y1="85000" x2="85156" y2="85000"/>
                        <a14:foregroundMark x1="89844" y1="88529" x2="89844" y2="88529"/>
                        <a14:foregroundMark x1="87500" y1="92647" x2="87500" y2="92647"/>
                      </a14:backgroundRemoval>
                    </a14:imgEffect>
                  </a14:imgLayer>
                </a14:imgProps>
              </a:ext>
              <a:ext uri="{28A0092B-C50C-407E-A947-70E740481C1C}">
                <a14:useLocalDpi xmlns:a14="http://schemas.microsoft.com/office/drawing/2010/main" val="0"/>
              </a:ext>
            </a:extLst>
          </a:blip>
          <a:srcRect/>
          <a:stretch>
            <a:fillRect/>
          </a:stretch>
        </p:blipFill>
        <p:spPr bwMode="auto">
          <a:xfrm>
            <a:off x="1567727" y="3221151"/>
            <a:ext cx="415612" cy="550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descr="C:\Users\luongme1\AppData\Local\Microsoft\Windows\Temporary Internet Files\Content.IE5\K0ZKGA8C\binder[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04278" y="3216779"/>
            <a:ext cx="606509" cy="5888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97743" y="3076868"/>
            <a:ext cx="1779457" cy="708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http://i.livescience.com/images/i/000/054/739/i02/eeg-eyetracker.jpg?137363598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84405" y="1461018"/>
            <a:ext cx="857356" cy="581926"/>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28" name="Picture 6" descr="http://www.defense.gov/dodcmsshare/homepagephoto/2006-09/hires_060920-F-1424R-687.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10147" y="1447800"/>
            <a:ext cx="933699" cy="605990"/>
          </a:xfrm>
          <a:prstGeom prst="rect">
            <a:avLst/>
          </a:prstGeom>
          <a:ln w="28575" cap="sq">
            <a:solidFill>
              <a:srgbClr val="00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pic>
        <p:nvPicPr>
          <p:cNvPr id="1032" name="Picture 8" descr="http://oshaguard.com/wp-content/uploads/2015/01/OSHA-compliance-checklis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72600" y="3140579"/>
            <a:ext cx="914400" cy="6825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595701" y="4517393"/>
            <a:ext cx="1524002" cy="261610"/>
          </a:xfrm>
          <a:prstGeom prst="rect">
            <a:avLst/>
          </a:prstGeom>
          <a:noFill/>
        </p:spPr>
        <p:txBody>
          <a:bodyPr wrap="square" rtlCol="0">
            <a:spAutoFit/>
          </a:bodyPr>
          <a:lstStyle/>
          <a:p>
            <a:pPr algn="ctr"/>
            <a:r>
              <a:rPr lang="en-US" sz="1100" i="1" dirty="0">
                <a:solidFill>
                  <a:prstClr val="black"/>
                </a:solidFill>
              </a:rPr>
              <a:t>What is </a:t>
            </a:r>
            <a:r>
              <a:rPr lang="en-US" sz="1100" i="1" dirty="0" smtClean="0">
                <a:solidFill>
                  <a:prstClr val="black"/>
                </a:solidFill>
              </a:rPr>
              <a:t>learned</a:t>
            </a:r>
            <a:endParaRPr lang="en-US" sz="1100" i="1" dirty="0">
              <a:solidFill>
                <a:prstClr val="black"/>
              </a:solidFill>
            </a:endParaRPr>
          </a:p>
        </p:txBody>
      </p:sp>
      <p:sp>
        <p:nvSpPr>
          <p:cNvPr id="9" name="Left Brace 8"/>
          <p:cNvSpPr/>
          <p:nvPr/>
        </p:nvSpPr>
        <p:spPr>
          <a:xfrm>
            <a:off x="304800" y="3962399"/>
            <a:ext cx="228600" cy="1371601"/>
          </a:xfrm>
          <a:prstGeom prst="leftBrace">
            <a:avLst/>
          </a:prstGeom>
          <a:ln>
            <a:tailEnd type="none" w="med"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27" name="TextBox 26"/>
          <p:cNvSpPr txBox="1"/>
          <p:nvPr/>
        </p:nvSpPr>
        <p:spPr>
          <a:xfrm rot="16200000">
            <a:off x="-473705" y="5774695"/>
            <a:ext cx="1295400" cy="261610"/>
          </a:xfrm>
          <a:prstGeom prst="rect">
            <a:avLst/>
          </a:prstGeom>
          <a:noFill/>
        </p:spPr>
        <p:txBody>
          <a:bodyPr wrap="square" rtlCol="0">
            <a:spAutoFit/>
          </a:bodyPr>
          <a:lstStyle/>
          <a:p>
            <a:pPr algn="ctr"/>
            <a:r>
              <a:rPr lang="en-US" sz="1100" i="1" dirty="0">
                <a:solidFill>
                  <a:prstClr val="black"/>
                </a:solidFill>
              </a:rPr>
              <a:t>Burden to AWG</a:t>
            </a:r>
          </a:p>
        </p:txBody>
      </p:sp>
      <p:sp>
        <p:nvSpPr>
          <p:cNvPr id="29" name="Left Brace 28"/>
          <p:cNvSpPr/>
          <p:nvPr/>
        </p:nvSpPr>
        <p:spPr>
          <a:xfrm>
            <a:off x="353200" y="5537167"/>
            <a:ext cx="180200" cy="863633"/>
          </a:xfrm>
          <a:prstGeom prst="leftBrace">
            <a:avLst/>
          </a:prstGeom>
          <a:ln>
            <a:tailEnd type="none" w="med"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endParaRPr>
          </a:p>
        </p:txBody>
      </p:sp>
      <p:sp>
        <p:nvSpPr>
          <p:cNvPr id="30" name="Rectangle 29"/>
          <p:cNvSpPr/>
          <p:nvPr/>
        </p:nvSpPr>
        <p:spPr>
          <a:xfrm>
            <a:off x="581800" y="5484472"/>
            <a:ext cx="2131081" cy="916327"/>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171450" indent="-171450">
              <a:buFont typeface="Arial" panose="020B0604020202020204" pitchFamily="34" charset="0"/>
              <a:buChar char="•"/>
            </a:pPr>
            <a:r>
              <a:rPr lang="en-US" sz="1050" b="1" dirty="0">
                <a:solidFill>
                  <a:srgbClr val="000000"/>
                </a:solidFill>
              </a:rPr>
              <a:t>Access to SMEs</a:t>
            </a:r>
          </a:p>
          <a:p>
            <a:pPr marL="171450" indent="-171450">
              <a:buFont typeface="Arial" panose="020B0604020202020204" pitchFamily="34" charset="0"/>
              <a:buChar char="•"/>
            </a:pPr>
            <a:r>
              <a:rPr lang="en-US" sz="1050" b="1" dirty="0">
                <a:solidFill>
                  <a:srgbClr val="000000"/>
                </a:solidFill>
              </a:rPr>
              <a:t>Facilitate observations and in-depth interviews</a:t>
            </a:r>
          </a:p>
          <a:p>
            <a:pPr marL="171450" indent="-171450">
              <a:buFont typeface="Arial" panose="020B0604020202020204" pitchFamily="34" charset="0"/>
              <a:buChar char="•"/>
            </a:pPr>
            <a:r>
              <a:rPr lang="en-US" sz="1050" b="1" dirty="0">
                <a:solidFill>
                  <a:srgbClr val="000000"/>
                </a:solidFill>
              </a:rPr>
              <a:t>Provide AWG Adaptability materials and summaries</a:t>
            </a:r>
          </a:p>
        </p:txBody>
      </p:sp>
      <p:sp>
        <p:nvSpPr>
          <p:cNvPr id="31" name="Rectangle 30"/>
          <p:cNvSpPr/>
          <p:nvPr/>
        </p:nvSpPr>
        <p:spPr>
          <a:xfrm>
            <a:off x="2813639" y="5485033"/>
            <a:ext cx="2893082" cy="915696"/>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171450" indent="-171450">
              <a:buFont typeface="Arial" panose="020B0604020202020204" pitchFamily="34" charset="0"/>
              <a:buChar char="•"/>
            </a:pPr>
            <a:r>
              <a:rPr lang="en-US" sz="1050" b="1" dirty="0">
                <a:solidFill>
                  <a:srgbClr val="000000"/>
                </a:solidFill>
              </a:rPr>
              <a:t>Review and input on field task design</a:t>
            </a:r>
          </a:p>
          <a:p>
            <a:pPr marL="171450" indent="-171450">
              <a:buFont typeface="Arial" panose="020B0604020202020204" pitchFamily="34" charset="0"/>
              <a:buChar char="•"/>
            </a:pPr>
            <a:r>
              <a:rPr lang="en-US" sz="1050" b="1" dirty="0">
                <a:solidFill>
                  <a:srgbClr val="000000"/>
                </a:solidFill>
              </a:rPr>
              <a:t>Observations of the tasking for validation of relevance to AWG materials</a:t>
            </a:r>
          </a:p>
        </p:txBody>
      </p:sp>
      <p:sp>
        <p:nvSpPr>
          <p:cNvPr id="32" name="Rectangle 31"/>
          <p:cNvSpPr/>
          <p:nvPr/>
        </p:nvSpPr>
        <p:spPr>
          <a:xfrm>
            <a:off x="5821426" y="5474937"/>
            <a:ext cx="2895599" cy="92705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en-US" sz="1050" b="1" dirty="0">
                <a:solidFill>
                  <a:srgbClr val="000000"/>
                </a:solidFill>
              </a:rPr>
              <a:t>Participant recruitment/scheduling and providing facilities/resources</a:t>
            </a:r>
          </a:p>
          <a:p>
            <a:pPr marL="171450" indent="-171450">
              <a:buFont typeface="Arial" panose="020B0604020202020204" pitchFamily="34" charset="0"/>
              <a:buChar char="•"/>
            </a:pPr>
            <a:r>
              <a:rPr lang="en-US" sz="1050" b="1" dirty="0">
                <a:solidFill>
                  <a:srgbClr val="000000"/>
                </a:solidFill>
              </a:rPr>
              <a:t>Data collection scheduling priority to achieve study completion</a:t>
            </a:r>
          </a:p>
        </p:txBody>
      </p:sp>
      <p:sp>
        <p:nvSpPr>
          <p:cNvPr id="3" name="Right Arrow 2"/>
          <p:cNvSpPr/>
          <p:nvPr/>
        </p:nvSpPr>
        <p:spPr>
          <a:xfrm>
            <a:off x="5965827" y="970229"/>
            <a:ext cx="2320923" cy="388797"/>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000000"/>
                </a:solidFill>
              </a:rPr>
              <a:t>6 Months</a:t>
            </a:r>
          </a:p>
        </p:txBody>
      </p:sp>
      <p:sp>
        <p:nvSpPr>
          <p:cNvPr id="16" name="Rectangle 15"/>
          <p:cNvSpPr/>
          <p:nvPr/>
        </p:nvSpPr>
        <p:spPr>
          <a:xfrm>
            <a:off x="514350" y="1071005"/>
            <a:ext cx="2530197" cy="204024"/>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b="1" dirty="0">
                <a:solidFill>
                  <a:srgbClr val="000000"/>
                </a:solidFill>
              </a:rPr>
              <a:t>3-4 Months</a:t>
            </a:r>
          </a:p>
        </p:txBody>
      </p:sp>
      <p:sp>
        <p:nvSpPr>
          <p:cNvPr id="34" name="Rectangle 33"/>
          <p:cNvSpPr/>
          <p:nvPr/>
        </p:nvSpPr>
        <p:spPr>
          <a:xfrm>
            <a:off x="3002225" y="1071005"/>
            <a:ext cx="2692138" cy="204024"/>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b="1" dirty="0">
                <a:solidFill>
                  <a:srgbClr val="000000"/>
                </a:solidFill>
              </a:rPr>
              <a:t>4 Months </a:t>
            </a:r>
          </a:p>
        </p:txBody>
      </p:sp>
      <p:sp>
        <p:nvSpPr>
          <p:cNvPr id="7" name="Oval 6"/>
          <p:cNvSpPr/>
          <p:nvPr/>
        </p:nvSpPr>
        <p:spPr>
          <a:xfrm>
            <a:off x="2495922" y="1006773"/>
            <a:ext cx="761628" cy="34445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prstClr val="black"/>
                </a:solidFill>
              </a:rPr>
              <a:t>JUNE</a:t>
            </a:r>
          </a:p>
          <a:p>
            <a:pPr algn="ctr"/>
            <a:r>
              <a:rPr lang="en-US" sz="1000" b="1" dirty="0">
                <a:solidFill>
                  <a:prstClr val="black"/>
                </a:solidFill>
              </a:rPr>
              <a:t>2015</a:t>
            </a:r>
          </a:p>
        </p:txBody>
      </p:sp>
      <p:sp>
        <p:nvSpPr>
          <p:cNvPr id="35" name="Oval 34"/>
          <p:cNvSpPr/>
          <p:nvPr/>
        </p:nvSpPr>
        <p:spPr>
          <a:xfrm>
            <a:off x="5313549" y="1006773"/>
            <a:ext cx="761628" cy="34445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prstClr val="black"/>
                </a:solidFill>
              </a:rPr>
              <a:t>SEPT</a:t>
            </a:r>
          </a:p>
          <a:p>
            <a:pPr algn="ctr"/>
            <a:r>
              <a:rPr lang="en-US" sz="1000" b="1" dirty="0">
                <a:solidFill>
                  <a:prstClr val="black"/>
                </a:solidFill>
              </a:rPr>
              <a:t>2015</a:t>
            </a:r>
          </a:p>
        </p:txBody>
      </p:sp>
      <p:sp>
        <p:nvSpPr>
          <p:cNvPr id="38" name="Oval 37"/>
          <p:cNvSpPr/>
          <p:nvPr/>
        </p:nvSpPr>
        <p:spPr>
          <a:xfrm>
            <a:off x="8286750" y="1006773"/>
            <a:ext cx="761628" cy="344456"/>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00" b="1" dirty="0">
                <a:solidFill>
                  <a:prstClr val="black"/>
                </a:solidFill>
              </a:rPr>
              <a:t>APR</a:t>
            </a:r>
          </a:p>
          <a:p>
            <a:pPr algn="ctr"/>
            <a:r>
              <a:rPr lang="en-US" sz="1000" b="1" dirty="0">
                <a:solidFill>
                  <a:prstClr val="black"/>
                </a:solidFill>
              </a:rPr>
              <a:t>2016</a:t>
            </a:r>
          </a:p>
        </p:txBody>
      </p:sp>
      <p:sp>
        <p:nvSpPr>
          <p:cNvPr id="18" name="TextBox 17"/>
          <p:cNvSpPr txBox="1"/>
          <p:nvPr/>
        </p:nvSpPr>
        <p:spPr>
          <a:xfrm rot="16200000">
            <a:off x="-115381" y="1077687"/>
            <a:ext cx="563362" cy="276999"/>
          </a:xfrm>
          <a:prstGeom prst="rect">
            <a:avLst/>
          </a:prstGeom>
          <a:noFill/>
        </p:spPr>
        <p:txBody>
          <a:bodyPr wrap="none" rtlCol="0">
            <a:spAutoFit/>
          </a:bodyPr>
          <a:lstStyle/>
          <a:p>
            <a:r>
              <a:rPr lang="en-US" sz="1200" i="1" dirty="0" smtClean="0">
                <a:solidFill>
                  <a:prstClr val="black"/>
                </a:solidFill>
              </a:rPr>
              <a:t>Time</a:t>
            </a:r>
            <a:endParaRPr lang="en-US" sz="1200" i="1" dirty="0">
              <a:solidFill>
                <a:prstClr val="black"/>
              </a:solidFill>
            </a:endParaRPr>
          </a:p>
        </p:txBody>
      </p:sp>
      <p:sp>
        <p:nvSpPr>
          <p:cNvPr id="19" name="Right Arrow 18"/>
          <p:cNvSpPr/>
          <p:nvPr/>
        </p:nvSpPr>
        <p:spPr>
          <a:xfrm>
            <a:off x="600850" y="6400800"/>
            <a:ext cx="2751950" cy="304800"/>
          </a:xfrm>
          <a:prstGeom prst="rightArrow">
            <a:avLst/>
          </a:prstGeom>
          <a:gradFill>
            <a:gsLst>
              <a:gs pos="0">
                <a:schemeClr val="accent6">
                  <a:tint val="100000"/>
                  <a:shade val="100000"/>
                  <a:satMod val="130000"/>
                </a:schemeClr>
              </a:gs>
              <a:gs pos="96000">
                <a:schemeClr val="accent3">
                  <a:lumMod val="60000"/>
                  <a:lumOff val="40000"/>
                </a:schemeClr>
              </a:gs>
            </a:gsLst>
            <a:lin ang="240000" scaled="0"/>
          </a:gra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b="1" i="1" dirty="0">
                <a:solidFill>
                  <a:prstClr val="black"/>
                </a:solidFill>
              </a:rPr>
              <a:t>APL Progress</a:t>
            </a:r>
          </a:p>
        </p:txBody>
      </p:sp>
    </p:spTree>
    <p:extLst>
      <p:ext uri="{BB962C8B-B14F-4D97-AF65-F5344CB8AC3E}">
        <p14:creationId xmlns:p14="http://schemas.microsoft.com/office/powerpoint/2010/main" val="36142318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Rounded Rectangle 3"/>
          <p:cNvSpPr/>
          <p:nvPr/>
        </p:nvSpPr>
        <p:spPr>
          <a:xfrm>
            <a:off x="990600" y="1295400"/>
            <a:ext cx="7315200" cy="4724400"/>
          </a:xfrm>
          <a:prstGeom prst="round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en-US" sz="3600" dirty="0" smtClean="0"/>
              <a:t>Backup Content</a:t>
            </a:r>
            <a:endParaRPr lang="en-US" sz="3600" dirty="0"/>
          </a:p>
        </p:txBody>
      </p:sp>
    </p:spTree>
    <p:extLst>
      <p:ext uri="{BB962C8B-B14F-4D97-AF65-F5344CB8AC3E}">
        <p14:creationId xmlns:p14="http://schemas.microsoft.com/office/powerpoint/2010/main" val="16981652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upload.wikimedia.org/wikipedia/commons/a/ab/Prefrontal_corte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3733800"/>
            <a:ext cx="4286250" cy="26479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Executive Function</a:t>
            </a:r>
            <a:endParaRPr lang="en-US" dirty="0"/>
          </a:p>
        </p:txBody>
      </p:sp>
      <p:sp>
        <p:nvSpPr>
          <p:cNvPr id="3" name="Content Placeholder 2"/>
          <p:cNvSpPr>
            <a:spLocks noGrp="1"/>
          </p:cNvSpPr>
          <p:nvPr>
            <p:ph idx="1"/>
          </p:nvPr>
        </p:nvSpPr>
        <p:spPr>
          <a:xfrm>
            <a:off x="217714" y="2220685"/>
            <a:ext cx="5029200" cy="4318337"/>
          </a:xfrm>
        </p:spPr>
        <p:txBody>
          <a:bodyPr>
            <a:normAutofit fontScale="92500" lnSpcReduction="10000"/>
          </a:bodyPr>
          <a:lstStyle/>
          <a:p>
            <a:pPr marL="0" indent="0">
              <a:buNone/>
            </a:pPr>
            <a:r>
              <a:rPr lang="en-US" dirty="0" smtClean="0">
                <a:solidFill>
                  <a:schemeClr val="tx1"/>
                </a:solidFill>
              </a:rPr>
              <a:t>It enables:</a:t>
            </a:r>
          </a:p>
          <a:p>
            <a:pPr lvl="1"/>
            <a:r>
              <a:rPr lang="en-US" dirty="0" smtClean="0"/>
              <a:t>mentally ‘playing’ with ideas</a:t>
            </a:r>
          </a:p>
          <a:p>
            <a:pPr lvl="1"/>
            <a:r>
              <a:rPr lang="en-US" dirty="0" smtClean="0"/>
              <a:t>taking time to think before acting</a:t>
            </a:r>
          </a:p>
          <a:p>
            <a:pPr lvl="1"/>
            <a:r>
              <a:rPr lang="en-US" dirty="0" smtClean="0"/>
              <a:t>meeting novel, unanticipated challenges</a:t>
            </a:r>
          </a:p>
          <a:p>
            <a:pPr lvl="1"/>
            <a:r>
              <a:rPr lang="en-US" dirty="0" smtClean="0"/>
              <a:t>resisting temptation</a:t>
            </a:r>
          </a:p>
          <a:p>
            <a:pPr lvl="1"/>
            <a:r>
              <a:rPr lang="en-US" dirty="0" smtClean="0"/>
              <a:t>staying focused</a:t>
            </a:r>
          </a:p>
          <a:p>
            <a:pPr lvl="1"/>
            <a:endParaRPr lang="en-US" dirty="0" smtClean="0"/>
          </a:p>
          <a:p>
            <a:pPr marL="0" indent="0">
              <a:buNone/>
            </a:pPr>
            <a:r>
              <a:rPr lang="en-US" dirty="0" smtClean="0"/>
              <a:t> Executive control depends on dynamic and context-sensitive interactions requiring multiple cognitive (prefrontal, frontal cortex), sensory (sensory association areas) and motor systems (parietal cortex) to support executive function.</a:t>
            </a:r>
            <a:endParaRPr lang="en-US" dirty="0"/>
          </a:p>
        </p:txBody>
      </p:sp>
      <p:sp>
        <p:nvSpPr>
          <p:cNvPr id="6" name="Rectangle 5"/>
          <p:cNvSpPr/>
          <p:nvPr/>
        </p:nvSpPr>
        <p:spPr>
          <a:xfrm>
            <a:off x="228600" y="1066800"/>
            <a:ext cx="8763000" cy="1015663"/>
          </a:xfrm>
          <a:prstGeom prst="rect">
            <a:avLst/>
          </a:prstGeom>
        </p:spPr>
        <p:txBody>
          <a:bodyPr wrap="square">
            <a:spAutoFit/>
          </a:bodyPr>
          <a:lstStyle/>
          <a:p>
            <a:pPr lvl="0" defTabSz="457200">
              <a:spcBef>
                <a:spcPts val="300"/>
              </a:spcBef>
              <a:spcAft>
                <a:spcPts val="300"/>
              </a:spcAft>
            </a:pPr>
            <a:r>
              <a:rPr lang="en-US" sz="2000" b="1" dirty="0">
                <a:solidFill>
                  <a:srgbClr val="0A237A"/>
                </a:solidFill>
              </a:rPr>
              <a:t>Executive function (also called cognitive control) is a family of top-down mental processes needed to concentrate, pay attention or flexibly adapt to changing behavioral requirements. </a:t>
            </a:r>
          </a:p>
        </p:txBody>
      </p:sp>
      <p:sp>
        <p:nvSpPr>
          <p:cNvPr id="7" name="Cloud Callout 6"/>
          <p:cNvSpPr/>
          <p:nvPr/>
        </p:nvSpPr>
        <p:spPr>
          <a:xfrm>
            <a:off x="5149623" y="2623456"/>
            <a:ext cx="1797504" cy="914400"/>
          </a:xfrm>
          <a:prstGeom prst="cloudCallout">
            <a:avLst>
              <a:gd name="adj1" fmla="val 54441"/>
              <a:gd name="adj2" fmla="val 95304"/>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Represent</a:t>
            </a:r>
            <a:endParaRPr lang="en-US" sz="1600" dirty="0"/>
          </a:p>
        </p:txBody>
      </p:sp>
      <p:sp>
        <p:nvSpPr>
          <p:cNvPr id="9" name="Cloud Callout 8"/>
          <p:cNvSpPr/>
          <p:nvPr/>
        </p:nvSpPr>
        <p:spPr>
          <a:xfrm>
            <a:off x="6048375" y="2082462"/>
            <a:ext cx="1600200" cy="813137"/>
          </a:xfrm>
          <a:prstGeom prst="cloudCallout">
            <a:avLst>
              <a:gd name="adj1" fmla="val 11139"/>
              <a:gd name="adj2" fmla="val 158399"/>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Plan</a:t>
            </a:r>
            <a:endParaRPr lang="en-US" dirty="0"/>
          </a:p>
        </p:txBody>
      </p:sp>
      <p:sp>
        <p:nvSpPr>
          <p:cNvPr id="10" name="Cloud Callout 9"/>
          <p:cNvSpPr/>
          <p:nvPr/>
        </p:nvSpPr>
        <p:spPr>
          <a:xfrm>
            <a:off x="7239000" y="2220685"/>
            <a:ext cx="1600200" cy="914400"/>
          </a:xfrm>
          <a:prstGeom prst="cloudCallout">
            <a:avLst>
              <a:gd name="adj1" fmla="val -54167"/>
              <a:gd name="adj2" fmla="val 13935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Execute</a:t>
            </a:r>
            <a:endParaRPr lang="en-US" dirty="0"/>
          </a:p>
        </p:txBody>
      </p:sp>
      <p:sp>
        <p:nvSpPr>
          <p:cNvPr id="11" name="Cloud Callout 10"/>
          <p:cNvSpPr/>
          <p:nvPr/>
        </p:nvSpPr>
        <p:spPr>
          <a:xfrm>
            <a:off x="7467600" y="2819400"/>
            <a:ext cx="1676400" cy="914400"/>
          </a:xfrm>
          <a:prstGeom prst="cloudCallout">
            <a:avLst>
              <a:gd name="adj1" fmla="val -29677"/>
              <a:gd name="adj2" fmla="val 106018"/>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Evaluate</a:t>
            </a:r>
            <a:endParaRPr lang="en-US" dirty="0"/>
          </a:p>
        </p:txBody>
      </p:sp>
      <p:sp>
        <p:nvSpPr>
          <p:cNvPr id="8" name="Rectangle 7"/>
          <p:cNvSpPr/>
          <p:nvPr/>
        </p:nvSpPr>
        <p:spPr>
          <a:xfrm>
            <a:off x="4114800" y="6581001"/>
            <a:ext cx="4572000" cy="276999"/>
          </a:xfrm>
          <a:prstGeom prst="rect">
            <a:avLst/>
          </a:prstGeom>
        </p:spPr>
        <p:txBody>
          <a:bodyPr>
            <a:spAutoFit/>
          </a:bodyPr>
          <a:lstStyle/>
          <a:p>
            <a:r>
              <a:rPr lang="en-US" sz="1200" dirty="0"/>
              <a:t>(Diamond, 2013; Gruber &amp; </a:t>
            </a:r>
            <a:r>
              <a:rPr lang="en-US" sz="1200" dirty="0" err="1"/>
              <a:t>Goschke</a:t>
            </a:r>
            <a:r>
              <a:rPr lang="en-US" sz="1200" dirty="0"/>
              <a:t>, 2004; </a:t>
            </a:r>
            <a:r>
              <a:rPr lang="en-US" sz="1200" dirty="0" err="1"/>
              <a:t>Koziol</a:t>
            </a:r>
            <a:r>
              <a:rPr lang="en-US" sz="1200" dirty="0"/>
              <a:t> &amp; Lutz, 2013). </a:t>
            </a:r>
          </a:p>
        </p:txBody>
      </p:sp>
    </p:spTree>
    <p:extLst>
      <p:ext uri="{BB962C8B-B14F-4D97-AF65-F5344CB8AC3E}">
        <p14:creationId xmlns:p14="http://schemas.microsoft.com/office/powerpoint/2010/main" val="12102999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http://www.megaemg.com/wp-content/uploads/2011/07/HRV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044697"/>
            <a:ext cx="3154275" cy="20196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ECG and Heart Rate Variability (HRV)</a:t>
            </a:r>
            <a:endParaRPr lang="en-US" dirty="0"/>
          </a:p>
        </p:txBody>
      </p:sp>
      <p:sp>
        <p:nvSpPr>
          <p:cNvPr id="3" name="Content Placeholder 2"/>
          <p:cNvSpPr>
            <a:spLocks noGrp="1"/>
          </p:cNvSpPr>
          <p:nvPr>
            <p:ph idx="1"/>
          </p:nvPr>
        </p:nvSpPr>
        <p:spPr>
          <a:xfrm>
            <a:off x="152400" y="966420"/>
            <a:ext cx="4988944" cy="5510580"/>
          </a:xfrm>
        </p:spPr>
        <p:txBody>
          <a:bodyPr>
            <a:normAutofit fontScale="92500" lnSpcReduction="20000"/>
          </a:bodyPr>
          <a:lstStyle/>
          <a:p>
            <a:endParaRPr lang="en-US" sz="1500" dirty="0" smtClean="0"/>
          </a:p>
          <a:p>
            <a:r>
              <a:rPr lang="en-US" sz="1600" dirty="0"/>
              <a:t>The events that occur in the heart from one beat to the next beat are collectively referred to as the cardiac cycle </a:t>
            </a:r>
            <a:endParaRPr lang="en-US" sz="1600" dirty="0" smtClean="0"/>
          </a:p>
          <a:p>
            <a:r>
              <a:rPr lang="en-US" sz="1600" dirty="0"/>
              <a:t>The wave of depolarization passing through the atrial muscle corresponds to the P wave in the electrical signal generated by the heart (ECG). </a:t>
            </a:r>
          </a:p>
          <a:p>
            <a:r>
              <a:rPr lang="en-US" sz="1600" dirty="0" smtClean="0"/>
              <a:t>Heart </a:t>
            </a:r>
            <a:r>
              <a:rPr lang="en-US" sz="1600" dirty="0"/>
              <a:t>Rate Variability can be defined as the physiological phenomenon of variation in the time interval between heartbeats. </a:t>
            </a:r>
          </a:p>
          <a:p>
            <a:r>
              <a:rPr lang="en-US" sz="1600" dirty="0"/>
              <a:t>Measured by the variation in the beat-to-beat interval. Other terms used include: "cycle length variability", "RR variability“.</a:t>
            </a:r>
          </a:p>
          <a:p>
            <a:r>
              <a:rPr lang="en-US" sz="1600" dirty="0"/>
              <a:t>Frequency domain methods assign bands of frequency and then count the number of RR intervals that match each band. The bands are typically high frequency (HF) from 0.15 to 0.4 Hz, low frequency (LF) from 0.04 to 0.15 Hz, and the very low frequency (VLF) from 0.0033 to 0.04 Hz.</a:t>
            </a:r>
          </a:p>
          <a:p>
            <a:pPr lvl="1"/>
            <a:r>
              <a:rPr lang="en-US" sz="1500" dirty="0"/>
              <a:t>High Frequency</a:t>
            </a:r>
          </a:p>
          <a:p>
            <a:pPr lvl="1"/>
            <a:r>
              <a:rPr lang="en-US" sz="1500" dirty="0"/>
              <a:t>Low Frequency</a:t>
            </a:r>
          </a:p>
          <a:p>
            <a:pPr lvl="1"/>
            <a:r>
              <a:rPr lang="en-US" sz="1500" dirty="0"/>
              <a:t>Ratio of High to Low Frequency</a:t>
            </a:r>
          </a:p>
          <a:p>
            <a:pPr lvl="2"/>
            <a:r>
              <a:rPr lang="en-US" sz="1500" dirty="0"/>
              <a:t> In healthy subjects, ratio between low and high frequency components (LF/HF ratio) of HRV spectra represents a measure of </a:t>
            </a:r>
            <a:r>
              <a:rPr lang="en-US" sz="1500" dirty="0" err="1"/>
              <a:t>sympatho</a:t>
            </a:r>
            <a:r>
              <a:rPr lang="en-US" sz="1500" dirty="0"/>
              <a:t>-vagal balance</a:t>
            </a:r>
          </a:p>
          <a:p>
            <a:endParaRPr lang="en-US" dirty="0"/>
          </a:p>
        </p:txBody>
      </p:sp>
      <p:pic>
        <p:nvPicPr>
          <p:cNvPr id="4" name="Picture 24" descr="http://www.teachpe.com/anatomy/human_heart.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839561" y="5299579"/>
            <a:ext cx="1113329" cy="16170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luongme1\AppData\Local\Microsoft\Windows\Temporary Internet Files\Content.IE5\EX1XK1ZK\logo[1].gif"/>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6980536" y="3086112"/>
            <a:ext cx="1623292" cy="142494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5427782" y="3160228"/>
            <a:ext cx="1431984" cy="638355"/>
          </a:xfrm>
          <a:prstGeom prst="wedgeRoundRectCallout">
            <a:avLst>
              <a:gd name="adj1" fmla="val 61697"/>
              <a:gd name="adj2" fmla="val 58445"/>
              <a:gd name="adj3" fmla="val 1666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Should we panic?</a:t>
            </a:r>
            <a:endParaRPr lang="en-US" sz="1400" dirty="0"/>
          </a:p>
        </p:txBody>
      </p:sp>
      <p:sp>
        <p:nvSpPr>
          <p:cNvPr id="7" name="Circular Arrow 6"/>
          <p:cNvSpPr/>
          <p:nvPr/>
        </p:nvSpPr>
        <p:spPr>
          <a:xfrm rot="18884018" flipH="1">
            <a:off x="6207714" y="3978048"/>
            <a:ext cx="1755477" cy="1768415"/>
          </a:xfrm>
          <a:prstGeom prst="circularArrow">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 name="Rounded Rectangular Callout 7"/>
          <p:cNvSpPr/>
          <p:nvPr/>
        </p:nvSpPr>
        <p:spPr>
          <a:xfrm>
            <a:off x="5141344" y="4223900"/>
            <a:ext cx="1811546" cy="638355"/>
          </a:xfrm>
          <a:prstGeom prst="wedgeRoundRectCallout">
            <a:avLst>
              <a:gd name="adj1" fmla="val -1155"/>
              <a:gd name="adj2" fmla="val 127364"/>
              <a:gd name="adj3" fmla="val 16667"/>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400" dirty="0" smtClean="0"/>
              <a:t>No, We’re good. We’ve done this before</a:t>
            </a:r>
            <a:endParaRPr lang="en-US" sz="1400" dirty="0"/>
          </a:p>
        </p:txBody>
      </p:sp>
      <p:sp>
        <p:nvSpPr>
          <p:cNvPr id="9" name="Circular Arrow 8"/>
          <p:cNvSpPr/>
          <p:nvPr/>
        </p:nvSpPr>
        <p:spPr>
          <a:xfrm rot="18884018" flipV="1">
            <a:off x="6235334" y="4132277"/>
            <a:ext cx="1699925" cy="1823895"/>
          </a:xfrm>
          <a:prstGeom prst="circularArrow">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chemeClr val="tx1"/>
              </a:solidFill>
            </a:endParaRPr>
          </a:p>
        </p:txBody>
      </p:sp>
      <p:sp>
        <p:nvSpPr>
          <p:cNvPr id="10" name="Rounded Rectangular Callout 9"/>
          <p:cNvSpPr/>
          <p:nvPr/>
        </p:nvSpPr>
        <p:spPr>
          <a:xfrm>
            <a:off x="7792182" y="4167679"/>
            <a:ext cx="1293962" cy="528052"/>
          </a:xfrm>
          <a:prstGeom prst="wedgeRoundRectCallout">
            <a:avLst>
              <a:gd name="adj1" fmla="val -60407"/>
              <a:gd name="adj2" fmla="val -113519"/>
              <a:gd name="adj3" fmla="val 16667"/>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t>Okay, cool. </a:t>
            </a:r>
            <a:endParaRPr lang="en-US" sz="1400" dirty="0"/>
          </a:p>
        </p:txBody>
      </p:sp>
      <p:sp>
        <p:nvSpPr>
          <p:cNvPr id="11" name="TextBox 10"/>
          <p:cNvSpPr txBox="1"/>
          <p:nvPr/>
        </p:nvSpPr>
        <p:spPr>
          <a:xfrm>
            <a:off x="7455209" y="5831106"/>
            <a:ext cx="1752273" cy="276999"/>
          </a:xfrm>
          <a:prstGeom prst="rect">
            <a:avLst/>
          </a:prstGeom>
          <a:noFill/>
        </p:spPr>
        <p:txBody>
          <a:bodyPr wrap="square" rtlCol="0">
            <a:spAutoFit/>
          </a:bodyPr>
          <a:lstStyle/>
          <a:p>
            <a:r>
              <a:rPr lang="en-US" sz="1200" b="1" dirty="0" smtClean="0"/>
              <a:t>Stress Adaptation</a:t>
            </a:r>
            <a:endParaRPr lang="en-US" sz="1200" b="1" dirty="0"/>
          </a:p>
        </p:txBody>
      </p:sp>
    </p:spTree>
    <p:extLst>
      <p:ext uri="{BB962C8B-B14F-4D97-AF65-F5344CB8AC3E}">
        <p14:creationId xmlns:p14="http://schemas.microsoft.com/office/powerpoint/2010/main" val="4005773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GSR</a:t>
            </a:r>
            <a:endParaRPr lang="en-US" dirty="0"/>
          </a:p>
        </p:txBody>
      </p:sp>
      <p:sp>
        <p:nvSpPr>
          <p:cNvPr id="3" name="Content Placeholder 2"/>
          <p:cNvSpPr>
            <a:spLocks noGrp="1"/>
          </p:cNvSpPr>
          <p:nvPr>
            <p:ph idx="1"/>
          </p:nvPr>
        </p:nvSpPr>
        <p:spPr>
          <a:xfrm>
            <a:off x="304800" y="1143000"/>
            <a:ext cx="5562600" cy="5257800"/>
          </a:xfrm>
        </p:spPr>
        <p:txBody>
          <a:bodyPr>
            <a:normAutofit/>
          </a:bodyPr>
          <a:lstStyle/>
          <a:p>
            <a:r>
              <a:rPr lang="en-US" sz="1600" dirty="0"/>
              <a:t>The Galvanic Skin Response (GSR) is defined as a change in the electrical properties of the skin. The signal can be used for capturing the autonomic nerve responses as a parameter of the sweat gland </a:t>
            </a:r>
            <a:r>
              <a:rPr lang="en-US" sz="1600" dirty="0" smtClean="0"/>
              <a:t>function. GSR can also be referred to as electro-dermal activity (EDA). </a:t>
            </a:r>
          </a:p>
          <a:p>
            <a:r>
              <a:rPr lang="en-US" sz="1600" dirty="0"/>
              <a:t>There is a relationship between emotional arousal and sympathetic activity, although the electrical change alone does not identify which specific emotion is being elicited. These autonomic sympathetic changes alter sweat and blood flow, which in turn affects </a:t>
            </a:r>
            <a:r>
              <a:rPr lang="en-US" sz="1600" dirty="0" smtClean="0"/>
              <a:t>GSR.</a:t>
            </a:r>
          </a:p>
          <a:p>
            <a:r>
              <a:rPr lang="en-US" sz="1600" dirty="0" smtClean="0"/>
              <a:t>GSR </a:t>
            </a:r>
            <a:r>
              <a:rPr lang="en-US" sz="1600" dirty="0"/>
              <a:t>is highly responsive to emotions in some people. Fear, anger, startled response, orienting response, and sexual feelings are among the reactions that may be reflected in </a:t>
            </a:r>
            <a:r>
              <a:rPr lang="en-US" sz="1600" dirty="0" smtClean="0"/>
              <a:t>GSR. </a:t>
            </a:r>
          </a:p>
          <a:p>
            <a:pPr lvl="1"/>
            <a:r>
              <a:rPr lang="en-US" sz="1400" dirty="0" smtClean="0"/>
              <a:t>Well known uses for GSR include their use in the polygraph or lie detector test.</a:t>
            </a:r>
          </a:p>
          <a:p>
            <a:endParaRPr lang="en-US" sz="1600" dirty="0"/>
          </a:p>
        </p:txBody>
      </p:sp>
      <p:pic>
        <p:nvPicPr>
          <p:cNvPr id="4098" name="Picture 2" descr="http://www.wikid.eu/images/thumb/0/07/Locations.jpeg/300px-Location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1295400"/>
            <a:ext cx="2857500" cy="430530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www.biopac.com/ProductImages/tsd203.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9225" l="0" r="100000"/>
                    </a14:imgEffect>
                  </a14:imgLayer>
                </a14:imgProps>
              </a:ext>
              <a:ext uri="{28A0092B-C50C-407E-A947-70E740481C1C}">
                <a14:useLocalDpi xmlns:a14="http://schemas.microsoft.com/office/drawing/2010/main" val="0"/>
              </a:ext>
            </a:extLst>
          </a:blip>
          <a:srcRect/>
          <a:stretch>
            <a:fillRect/>
          </a:stretch>
        </p:blipFill>
        <p:spPr bwMode="auto">
          <a:xfrm>
            <a:off x="5921828" y="5617792"/>
            <a:ext cx="2743200" cy="12402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6829" y="6243340"/>
            <a:ext cx="4572000" cy="338554"/>
          </a:xfrm>
          <a:prstGeom prst="rect">
            <a:avLst/>
          </a:prstGeom>
        </p:spPr>
        <p:txBody>
          <a:bodyPr>
            <a:spAutoFit/>
          </a:bodyPr>
          <a:lstStyle/>
          <a:p>
            <a:r>
              <a:rPr lang="en-US" sz="800" dirty="0" err="1"/>
              <a:t>Boucsein</a:t>
            </a:r>
            <a:r>
              <a:rPr lang="en-US" sz="800" dirty="0"/>
              <a:t>, Wolfram (2012). Electrodermal Activity. Springer Science &amp; Business Media. p. 2. ISBN 9781461411260. Retrieved 10 April 2015.</a:t>
            </a:r>
          </a:p>
        </p:txBody>
      </p:sp>
    </p:spTree>
    <p:extLst>
      <p:ext uri="{BB962C8B-B14F-4D97-AF65-F5344CB8AC3E}">
        <p14:creationId xmlns:p14="http://schemas.microsoft.com/office/powerpoint/2010/main" val="16433431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upload.wikimedia.org/wikipedia/commons/thumb/7/75/PDB_1cyg_EBI.jpg/220px-PDB_1cyg_EBI.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8618" y="5070930"/>
            <a:ext cx="2095500" cy="15716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Cortisol/</a:t>
            </a:r>
            <a:r>
              <a:rPr lang="el-GR" b="0" i="0" dirty="0">
                <a:effectLst/>
              </a:rPr>
              <a:t>α-</a:t>
            </a:r>
            <a:r>
              <a:rPr lang="en-US" i="0" dirty="0">
                <a:effectLst/>
              </a:rPr>
              <a:t>Amylase</a:t>
            </a:r>
            <a:endParaRPr lang="en-US" dirty="0"/>
          </a:p>
        </p:txBody>
      </p:sp>
      <p:sp>
        <p:nvSpPr>
          <p:cNvPr id="3" name="Content Placeholder 2"/>
          <p:cNvSpPr>
            <a:spLocks noGrp="1"/>
          </p:cNvSpPr>
          <p:nvPr>
            <p:ph idx="1"/>
          </p:nvPr>
        </p:nvSpPr>
        <p:spPr>
          <a:xfrm>
            <a:off x="278524" y="1066800"/>
            <a:ext cx="5105400" cy="5469769"/>
          </a:xfrm>
        </p:spPr>
        <p:txBody>
          <a:bodyPr>
            <a:normAutofit fontScale="92500" lnSpcReduction="10000"/>
          </a:bodyPr>
          <a:lstStyle/>
          <a:p>
            <a:r>
              <a:rPr lang="en-US" dirty="0"/>
              <a:t>Cortisol is a glucocorticoid hormone synthesized from cholesterol by </a:t>
            </a:r>
            <a:r>
              <a:rPr lang="en-US" dirty="0" smtClean="0"/>
              <a:t>enzymes in the </a:t>
            </a:r>
            <a:r>
              <a:rPr lang="en-US" dirty="0"/>
              <a:t>middle area of the adrenal </a:t>
            </a:r>
            <a:r>
              <a:rPr lang="en-US" dirty="0" smtClean="0"/>
              <a:t>cortex</a:t>
            </a:r>
          </a:p>
          <a:p>
            <a:r>
              <a:rPr lang="en-US" dirty="0"/>
              <a:t>Regulated via the HPA axis, cortisol is the primary hormone responsible for the stress response</a:t>
            </a:r>
            <a:r>
              <a:rPr lang="en-US" dirty="0" smtClean="0"/>
              <a:t>. </a:t>
            </a:r>
          </a:p>
          <a:p>
            <a:r>
              <a:rPr lang="en-US" dirty="0"/>
              <a:t>Expressed at the highest levels in the early morning, cortisol’s main function is to restore homeostasis following exposure to </a:t>
            </a:r>
            <a:r>
              <a:rPr lang="en-US" dirty="0" smtClean="0"/>
              <a:t>stress</a:t>
            </a:r>
          </a:p>
          <a:p>
            <a:pPr lvl="1"/>
            <a:r>
              <a:rPr lang="en-US" b="0" dirty="0"/>
              <a:t>Finally, cortisol participates in an inhibitory feedback loop by blocking the secretion of </a:t>
            </a:r>
            <a:r>
              <a:rPr lang="en-US" b="0" dirty="0" err="1"/>
              <a:t>corticotripin</a:t>
            </a:r>
            <a:r>
              <a:rPr lang="en-US" b="0" dirty="0"/>
              <a:t>-releasing hormone, preventing the HPA axis interactions central to glucocorticoid </a:t>
            </a:r>
            <a:r>
              <a:rPr lang="en-US" b="0" dirty="0" smtClean="0"/>
              <a:t>secretion</a:t>
            </a:r>
          </a:p>
          <a:p>
            <a:pPr lvl="1"/>
            <a:r>
              <a:rPr lang="en-US" b="0" dirty="0"/>
              <a:t>chronic levels of high stress disrupt the delicate feedback balance, resulting in the failure of feedback inhibition to operate and the continued release of </a:t>
            </a:r>
            <a:r>
              <a:rPr lang="en-US" b="0" dirty="0" smtClean="0"/>
              <a:t>cortisol</a:t>
            </a:r>
          </a:p>
        </p:txBody>
      </p:sp>
      <p:pic>
        <p:nvPicPr>
          <p:cNvPr id="5124" name="Picture 4" descr="Cortisol-3D-ball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70702" y="5535961"/>
            <a:ext cx="1775576" cy="10572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www.cambridgenetwork.co.uk/public/news/1sc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7435" y="1066800"/>
            <a:ext cx="3556891" cy="23574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thepioneerwoman.com/wp-content/uploads/2011/07/tonsils.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5467435" y="4008081"/>
            <a:ext cx="838200" cy="9047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www.cmbd.ch/wp-content/uploads/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981406">
            <a:off x="6360261" y="4454964"/>
            <a:ext cx="547279" cy="54727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cmbd.ch/wp-content/uploads/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6200000">
            <a:off x="6360261" y="4181324"/>
            <a:ext cx="547279" cy="5472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www.cmbd.ch/wp-content/uploads/000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877027">
            <a:off x="6194190" y="4691304"/>
            <a:ext cx="547279" cy="54727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www.cmbd.ch/wp-content/uploads/00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9877027">
            <a:off x="7542026" y="4180530"/>
            <a:ext cx="1096147" cy="1096147"/>
          </a:xfrm>
          <a:prstGeom prst="rect">
            <a:avLst/>
          </a:prstGeom>
          <a:noFill/>
          <a:extLst>
            <a:ext uri="{909E8E84-426E-40DD-AFC4-6F175D3DCCD1}">
              <a14:hiddenFill xmlns:a14="http://schemas.microsoft.com/office/drawing/2010/main">
                <a:solidFill>
                  <a:srgbClr val="FFFFFF"/>
                </a:solidFill>
              </a14:hiddenFill>
            </a:ext>
          </a:extLst>
        </p:spPr>
      </p:pic>
      <p:sp>
        <p:nvSpPr>
          <p:cNvPr id="5" name="Up Arrow 4"/>
          <p:cNvSpPr/>
          <p:nvPr/>
        </p:nvSpPr>
        <p:spPr>
          <a:xfrm rot="6283430">
            <a:off x="7103219" y="4273282"/>
            <a:ext cx="457200" cy="873140"/>
          </a:xfrm>
          <a:prstGeom prst="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Up Arrow 13"/>
          <p:cNvSpPr/>
          <p:nvPr/>
        </p:nvSpPr>
        <p:spPr>
          <a:xfrm rot="12525380">
            <a:off x="7589155" y="5238286"/>
            <a:ext cx="457200" cy="873140"/>
          </a:xfrm>
          <a:prstGeom prst="up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Rectangle 5"/>
          <p:cNvSpPr/>
          <p:nvPr/>
        </p:nvSpPr>
        <p:spPr>
          <a:xfrm>
            <a:off x="304800" y="6642556"/>
            <a:ext cx="7239000" cy="215444"/>
          </a:xfrm>
          <a:prstGeom prst="rect">
            <a:avLst/>
          </a:prstGeom>
        </p:spPr>
        <p:txBody>
          <a:bodyPr wrap="square">
            <a:spAutoFit/>
          </a:bodyPr>
          <a:lstStyle/>
          <a:p>
            <a:r>
              <a:rPr lang="en-US" sz="800" dirty="0"/>
              <a:t>http://dujs.dartmouth.edu/fall-2010/the-physiology-of-stress-cortisol-and-the-hypothalamic-pituitary-adrenal-axis#.VXheZ8_BzRZ</a:t>
            </a:r>
          </a:p>
        </p:txBody>
      </p:sp>
      <p:sp>
        <p:nvSpPr>
          <p:cNvPr id="4" name="AutoShape 2" descr="Image result for alpha amyla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8470569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274790" y="5389963"/>
            <a:ext cx="6869210" cy="294230"/>
            <a:chOff x="2857499" y="3275993"/>
            <a:chExt cx="8406741" cy="642896"/>
          </a:xfrm>
        </p:grpSpPr>
        <p:sp>
          <p:nvSpPr>
            <p:cNvPr id="9" name="Freeform 8"/>
            <p:cNvSpPr/>
            <p:nvPr/>
          </p:nvSpPr>
          <p:spPr>
            <a:xfrm>
              <a:off x="2857499" y="336583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sp>
          <p:nvSpPr>
            <p:cNvPr id="18" name="Freeform 17"/>
            <p:cNvSpPr/>
            <p:nvPr/>
          </p:nvSpPr>
          <p:spPr>
            <a:xfrm>
              <a:off x="7031346" y="3275993"/>
              <a:ext cx="4232894" cy="553056"/>
            </a:xfrm>
            <a:custGeom>
              <a:avLst/>
              <a:gdLst>
                <a:gd name="connsiteX0" fmla="*/ 0 w 5704609"/>
                <a:gd name="connsiteY0" fmla="*/ 553056 h 553056"/>
                <a:gd name="connsiteX1" fmla="*/ 415636 w 5704609"/>
                <a:gd name="connsiteY1" fmla="*/ 428365 h 553056"/>
                <a:gd name="connsiteX2" fmla="*/ 592282 w 5704609"/>
                <a:gd name="connsiteY2" fmla="*/ 262110 h 553056"/>
                <a:gd name="connsiteX3" fmla="*/ 810491 w 5704609"/>
                <a:gd name="connsiteY3" fmla="*/ 43901 h 553056"/>
                <a:gd name="connsiteX4" fmla="*/ 1101436 w 5704609"/>
                <a:gd name="connsiteY4" fmla="*/ 2338 h 553056"/>
                <a:gd name="connsiteX5" fmla="*/ 1423555 w 5704609"/>
                <a:gd name="connsiteY5" fmla="*/ 12728 h 553056"/>
                <a:gd name="connsiteX6" fmla="*/ 1745673 w 5704609"/>
                <a:gd name="connsiteY6" fmla="*/ 75074 h 553056"/>
                <a:gd name="connsiteX7" fmla="*/ 1911927 w 5704609"/>
                <a:gd name="connsiteY7" fmla="*/ 199765 h 553056"/>
                <a:gd name="connsiteX8" fmla="*/ 2005446 w 5704609"/>
                <a:gd name="connsiteY8" fmla="*/ 147810 h 553056"/>
                <a:gd name="connsiteX9" fmla="*/ 2202873 w 5704609"/>
                <a:gd name="connsiteY9" fmla="*/ 199765 h 553056"/>
                <a:gd name="connsiteX10" fmla="*/ 2556164 w 5704609"/>
                <a:gd name="connsiteY10" fmla="*/ 366019 h 553056"/>
                <a:gd name="connsiteX11" fmla="*/ 2899064 w 5704609"/>
                <a:gd name="connsiteY11" fmla="*/ 438756 h 553056"/>
                <a:gd name="connsiteX12" fmla="*/ 3096491 w 5704609"/>
                <a:gd name="connsiteY12" fmla="*/ 282892 h 553056"/>
                <a:gd name="connsiteX13" fmla="*/ 3377046 w 5704609"/>
                <a:gd name="connsiteY13" fmla="*/ 127028 h 553056"/>
                <a:gd name="connsiteX14" fmla="*/ 3616036 w 5704609"/>
                <a:gd name="connsiteY14" fmla="*/ 54292 h 553056"/>
                <a:gd name="connsiteX15" fmla="*/ 3969327 w 5704609"/>
                <a:gd name="connsiteY15" fmla="*/ 12728 h 553056"/>
                <a:gd name="connsiteX16" fmla="*/ 4239491 w 5704609"/>
                <a:gd name="connsiteY16" fmla="*/ 12728 h 553056"/>
                <a:gd name="connsiteX17" fmla="*/ 4426527 w 5704609"/>
                <a:gd name="connsiteY17" fmla="*/ 95856 h 553056"/>
                <a:gd name="connsiteX18" fmla="*/ 4530436 w 5704609"/>
                <a:gd name="connsiteY18" fmla="*/ 147810 h 553056"/>
                <a:gd name="connsiteX19" fmla="*/ 4623955 w 5704609"/>
                <a:gd name="connsiteY19" fmla="*/ 75074 h 553056"/>
                <a:gd name="connsiteX20" fmla="*/ 4759036 w 5704609"/>
                <a:gd name="connsiteY20" fmla="*/ 127028 h 553056"/>
                <a:gd name="connsiteX21" fmla="*/ 4883727 w 5704609"/>
                <a:gd name="connsiteY21" fmla="*/ 210156 h 553056"/>
                <a:gd name="connsiteX22" fmla="*/ 4946073 w 5704609"/>
                <a:gd name="connsiteY22" fmla="*/ 168592 h 553056"/>
                <a:gd name="connsiteX23" fmla="*/ 5091546 w 5704609"/>
                <a:gd name="connsiteY23" fmla="*/ 272501 h 553056"/>
                <a:gd name="connsiteX24" fmla="*/ 5361709 w 5704609"/>
                <a:gd name="connsiteY24" fmla="*/ 366019 h 553056"/>
                <a:gd name="connsiteX25" fmla="*/ 5465618 w 5704609"/>
                <a:gd name="connsiteY25" fmla="*/ 438756 h 553056"/>
                <a:gd name="connsiteX26" fmla="*/ 5663046 w 5704609"/>
                <a:gd name="connsiteY26" fmla="*/ 428365 h 553056"/>
                <a:gd name="connsiteX27" fmla="*/ 5704609 w 5704609"/>
                <a:gd name="connsiteY27" fmla="*/ 438756 h 55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4609" h="553056">
                  <a:moveTo>
                    <a:pt x="0" y="553056"/>
                  </a:moveTo>
                  <a:cubicBezTo>
                    <a:pt x="158461" y="514956"/>
                    <a:pt x="316922" y="476856"/>
                    <a:pt x="415636" y="428365"/>
                  </a:cubicBezTo>
                  <a:cubicBezTo>
                    <a:pt x="514350" y="379874"/>
                    <a:pt x="526473" y="326187"/>
                    <a:pt x="592282" y="262110"/>
                  </a:cubicBezTo>
                  <a:cubicBezTo>
                    <a:pt x="658091" y="198033"/>
                    <a:pt x="725632" y="87196"/>
                    <a:pt x="810491" y="43901"/>
                  </a:cubicBezTo>
                  <a:cubicBezTo>
                    <a:pt x="895350" y="606"/>
                    <a:pt x="999259" y="7533"/>
                    <a:pt x="1101436" y="2338"/>
                  </a:cubicBezTo>
                  <a:cubicBezTo>
                    <a:pt x="1203613" y="-2857"/>
                    <a:pt x="1316182" y="605"/>
                    <a:pt x="1423555" y="12728"/>
                  </a:cubicBezTo>
                  <a:cubicBezTo>
                    <a:pt x="1530928" y="24851"/>
                    <a:pt x="1664278" y="43901"/>
                    <a:pt x="1745673" y="75074"/>
                  </a:cubicBezTo>
                  <a:cubicBezTo>
                    <a:pt x="1827068" y="106247"/>
                    <a:pt x="1868632" y="187642"/>
                    <a:pt x="1911927" y="199765"/>
                  </a:cubicBezTo>
                  <a:cubicBezTo>
                    <a:pt x="1955222" y="211888"/>
                    <a:pt x="1956955" y="147810"/>
                    <a:pt x="2005446" y="147810"/>
                  </a:cubicBezTo>
                  <a:cubicBezTo>
                    <a:pt x="2053937" y="147810"/>
                    <a:pt x="2111087" y="163397"/>
                    <a:pt x="2202873" y="199765"/>
                  </a:cubicBezTo>
                  <a:cubicBezTo>
                    <a:pt x="2294659" y="236133"/>
                    <a:pt x="2440132" y="326187"/>
                    <a:pt x="2556164" y="366019"/>
                  </a:cubicBezTo>
                  <a:cubicBezTo>
                    <a:pt x="2672196" y="405851"/>
                    <a:pt x="2809010" y="452610"/>
                    <a:pt x="2899064" y="438756"/>
                  </a:cubicBezTo>
                  <a:cubicBezTo>
                    <a:pt x="2989118" y="424902"/>
                    <a:pt x="3016827" y="334847"/>
                    <a:pt x="3096491" y="282892"/>
                  </a:cubicBezTo>
                  <a:cubicBezTo>
                    <a:pt x="3176155" y="230937"/>
                    <a:pt x="3290455" y="165128"/>
                    <a:pt x="3377046" y="127028"/>
                  </a:cubicBezTo>
                  <a:cubicBezTo>
                    <a:pt x="3463637" y="88928"/>
                    <a:pt x="3517323" y="73342"/>
                    <a:pt x="3616036" y="54292"/>
                  </a:cubicBezTo>
                  <a:cubicBezTo>
                    <a:pt x="3714749" y="35242"/>
                    <a:pt x="3865418" y="19655"/>
                    <a:pt x="3969327" y="12728"/>
                  </a:cubicBezTo>
                  <a:cubicBezTo>
                    <a:pt x="4073236" y="5801"/>
                    <a:pt x="4163291" y="-1127"/>
                    <a:pt x="4239491" y="12728"/>
                  </a:cubicBezTo>
                  <a:cubicBezTo>
                    <a:pt x="4315691" y="26583"/>
                    <a:pt x="4378036" y="73342"/>
                    <a:pt x="4426527" y="95856"/>
                  </a:cubicBezTo>
                  <a:cubicBezTo>
                    <a:pt x="4475018" y="118370"/>
                    <a:pt x="4497531" y="151274"/>
                    <a:pt x="4530436" y="147810"/>
                  </a:cubicBezTo>
                  <a:cubicBezTo>
                    <a:pt x="4563341" y="144346"/>
                    <a:pt x="4585855" y="78538"/>
                    <a:pt x="4623955" y="75074"/>
                  </a:cubicBezTo>
                  <a:cubicBezTo>
                    <a:pt x="4662055" y="71610"/>
                    <a:pt x="4715741" y="104514"/>
                    <a:pt x="4759036" y="127028"/>
                  </a:cubicBezTo>
                  <a:cubicBezTo>
                    <a:pt x="4802331" y="149542"/>
                    <a:pt x="4852554" y="203229"/>
                    <a:pt x="4883727" y="210156"/>
                  </a:cubicBezTo>
                  <a:cubicBezTo>
                    <a:pt x="4914900" y="217083"/>
                    <a:pt x="4911437" y="158201"/>
                    <a:pt x="4946073" y="168592"/>
                  </a:cubicBezTo>
                  <a:cubicBezTo>
                    <a:pt x="4980710" y="178983"/>
                    <a:pt x="5022273" y="239597"/>
                    <a:pt x="5091546" y="272501"/>
                  </a:cubicBezTo>
                  <a:cubicBezTo>
                    <a:pt x="5160819" y="305405"/>
                    <a:pt x="5299364" y="338310"/>
                    <a:pt x="5361709" y="366019"/>
                  </a:cubicBezTo>
                  <a:cubicBezTo>
                    <a:pt x="5424054" y="393728"/>
                    <a:pt x="5415395" y="428365"/>
                    <a:pt x="5465618" y="438756"/>
                  </a:cubicBezTo>
                  <a:cubicBezTo>
                    <a:pt x="5515841" y="449147"/>
                    <a:pt x="5623214" y="428365"/>
                    <a:pt x="5663046" y="428365"/>
                  </a:cubicBezTo>
                  <a:cubicBezTo>
                    <a:pt x="5702878" y="428365"/>
                    <a:pt x="5703743" y="433560"/>
                    <a:pt x="5704609" y="438756"/>
                  </a:cubicBezTo>
                </a:path>
              </a:pathLst>
            </a:custGeom>
            <a:ln/>
          </p:spPr>
          <p:style>
            <a:lnRef idx="3">
              <a:schemeClr val="accent6"/>
            </a:lnRef>
            <a:fillRef idx="0">
              <a:schemeClr val="accent6"/>
            </a:fillRef>
            <a:effectRef idx="2">
              <a:schemeClr val="accent6"/>
            </a:effectRef>
            <a:fontRef idx="minor">
              <a:schemeClr val="tx1"/>
            </a:fontRef>
          </p:style>
          <p:txBody>
            <a:bodyPr rtlCol="0" anchor="ctr"/>
            <a:lstStyle/>
            <a:p>
              <a:pPr algn="ctr" defTabSz="457200"/>
              <a:endParaRPr lang="en-US">
                <a:solidFill>
                  <a:prstClr val="black"/>
                </a:solidFill>
              </a:endParaRPr>
            </a:p>
          </p:txBody>
        </p:sp>
      </p:grpSp>
      <p:sp>
        <p:nvSpPr>
          <p:cNvPr id="10" name="Freeform 9"/>
          <p:cNvSpPr/>
          <p:nvPr/>
        </p:nvSpPr>
        <p:spPr>
          <a:xfrm>
            <a:off x="1933950" y="5957786"/>
            <a:ext cx="7210050" cy="327954"/>
          </a:xfrm>
          <a:custGeom>
            <a:avLst/>
            <a:gdLst>
              <a:gd name="connsiteX0" fmla="*/ 162462 w 6022934"/>
              <a:gd name="connsiteY0" fmla="*/ 836504 h 917572"/>
              <a:gd name="connsiteX1" fmla="*/ 235198 w 6022934"/>
              <a:gd name="connsiteY1" fmla="*/ 846895 h 917572"/>
              <a:gd name="connsiteX2" fmla="*/ 2417289 w 6022934"/>
              <a:gd name="connsiteY2" fmla="*/ 77968 h 917572"/>
              <a:gd name="connsiteX3" fmla="*/ 3134262 w 6022934"/>
              <a:gd name="connsiteY3" fmla="*/ 26013 h 917572"/>
              <a:gd name="connsiteX4" fmla="*/ 3466771 w 6022934"/>
              <a:gd name="connsiteY4" fmla="*/ 77968 h 917572"/>
              <a:gd name="connsiteX5" fmla="*/ 3778498 w 6022934"/>
              <a:gd name="connsiteY5" fmla="*/ 316959 h 917572"/>
              <a:gd name="connsiteX6" fmla="*/ 4433125 w 6022934"/>
              <a:gd name="connsiteY6" fmla="*/ 639077 h 917572"/>
              <a:gd name="connsiteX7" fmla="*/ 4796807 w 6022934"/>
              <a:gd name="connsiteY7" fmla="*/ 514386 h 917572"/>
              <a:gd name="connsiteX8" fmla="*/ 5399480 w 6022934"/>
              <a:gd name="connsiteY8" fmla="*/ 171486 h 917572"/>
              <a:gd name="connsiteX9" fmla="*/ 6022934 w 6022934"/>
              <a:gd name="connsiteY9" fmla="*/ 503995 h 9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2934" h="917572">
                <a:moveTo>
                  <a:pt x="162462" y="836504"/>
                </a:moveTo>
                <a:cubicBezTo>
                  <a:pt x="10927" y="904911"/>
                  <a:pt x="-140607" y="973318"/>
                  <a:pt x="235198" y="846895"/>
                </a:cubicBezTo>
                <a:cubicBezTo>
                  <a:pt x="611003" y="720472"/>
                  <a:pt x="1934112" y="214782"/>
                  <a:pt x="2417289" y="77968"/>
                </a:cubicBezTo>
                <a:cubicBezTo>
                  <a:pt x="2900466" y="-58846"/>
                  <a:pt x="2959348" y="26013"/>
                  <a:pt x="3134262" y="26013"/>
                </a:cubicBezTo>
                <a:cubicBezTo>
                  <a:pt x="3309176" y="26013"/>
                  <a:pt x="3359398" y="29477"/>
                  <a:pt x="3466771" y="77968"/>
                </a:cubicBezTo>
                <a:cubicBezTo>
                  <a:pt x="3574144" y="126459"/>
                  <a:pt x="3617439" y="223441"/>
                  <a:pt x="3778498" y="316959"/>
                </a:cubicBezTo>
                <a:cubicBezTo>
                  <a:pt x="3939557" y="410477"/>
                  <a:pt x="4263407" y="606173"/>
                  <a:pt x="4433125" y="639077"/>
                </a:cubicBezTo>
                <a:cubicBezTo>
                  <a:pt x="4602843" y="671981"/>
                  <a:pt x="4635748" y="592318"/>
                  <a:pt x="4796807" y="514386"/>
                </a:cubicBezTo>
                <a:cubicBezTo>
                  <a:pt x="4957866" y="436454"/>
                  <a:pt x="5195126" y="173218"/>
                  <a:pt x="5399480" y="171486"/>
                </a:cubicBezTo>
                <a:cubicBezTo>
                  <a:pt x="5603834" y="169754"/>
                  <a:pt x="5813384" y="336874"/>
                  <a:pt x="6022934" y="503995"/>
                </a:cubicBezTo>
              </a:path>
            </a:pathLst>
          </a:custGeom>
          <a:ln/>
        </p:spPr>
        <p:style>
          <a:lnRef idx="3">
            <a:schemeClr val="accent1"/>
          </a:lnRef>
          <a:fillRef idx="0">
            <a:schemeClr val="accent1"/>
          </a:fillRef>
          <a:effectRef idx="2">
            <a:schemeClr val="accent1"/>
          </a:effectRef>
          <a:fontRef idx="minor">
            <a:schemeClr val="tx1"/>
          </a:fontRef>
        </p:style>
        <p:txBody>
          <a:bodyPr rtlCol="0" anchor="ctr"/>
          <a:lstStyle/>
          <a:p>
            <a:pPr algn="ctr" defTabSz="457200"/>
            <a:endParaRPr lang="en-US">
              <a:solidFill>
                <a:prstClr val="black"/>
              </a:solidFill>
            </a:endParaRPr>
          </a:p>
        </p:txBody>
      </p:sp>
      <p:sp>
        <p:nvSpPr>
          <p:cNvPr id="2" name="Title 1"/>
          <p:cNvSpPr>
            <a:spLocks noGrp="1"/>
          </p:cNvSpPr>
          <p:nvPr>
            <p:ph type="title"/>
          </p:nvPr>
        </p:nvSpPr>
        <p:spPr/>
        <p:txBody>
          <a:bodyPr/>
          <a:lstStyle/>
          <a:p>
            <a:r>
              <a:rPr lang="en-US" dirty="0" smtClean="0"/>
              <a:t>Instrumentation</a:t>
            </a:r>
            <a:endParaRPr lang="en-US" dirty="0"/>
          </a:p>
        </p:txBody>
      </p:sp>
      <p:sp>
        <p:nvSpPr>
          <p:cNvPr id="4"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200"/>
            <a:endParaRPr lang="en-US">
              <a:solidFill>
                <a:prstClr val="black"/>
              </a:solidFill>
            </a:endParaRPr>
          </a:p>
        </p:txBody>
      </p:sp>
      <p:sp>
        <p:nvSpPr>
          <p:cNvPr id="5" name="Rectangle 4"/>
          <p:cNvSpPr>
            <a:spLocks noChangeArrowheads="1"/>
          </p:cNvSpPr>
          <p:nvPr/>
        </p:nvSpPr>
        <p:spPr bwMode="auto">
          <a:xfrm flipV="1">
            <a:off x="457200" y="2061923"/>
            <a:ext cx="848975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fontAlgn="base">
              <a:spcBef>
                <a:spcPct val="0"/>
              </a:spcBef>
              <a:spcAft>
                <a:spcPct val="0"/>
              </a:spcAft>
            </a:pPr>
            <a:r>
              <a:rPr lang="en-US" sz="1000">
                <a:solidFill>
                  <a:prstClr val="black"/>
                </a:solidFill>
                <a:ea typeface="Times New Roman" pitchFamily="18" charset="0"/>
                <a:cs typeface="Arial" pitchFamily="34" charset="0"/>
              </a:rPr>
              <a:t> </a:t>
            </a:r>
            <a:endParaRPr lang="en-US">
              <a:solidFill>
                <a:prstClr val="black"/>
              </a:solidFill>
              <a:cs typeface="Arial" pitchFamily="34" charset="0"/>
            </a:endParaRPr>
          </a:p>
        </p:txBody>
      </p:sp>
      <p:sp>
        <p:nvSpPr>
          <p:cNvPr id="6" name="Rectangle 5"/>
          <p:cNvSpPr>
            <a:spLocks noChangeArrowheads="1"/>
          </p:cNvSpPr>
          <p:nvPr/>
        </p:nvSpPr>
        <p:spPr bwMode="auto">
          <a:xfrm flipV="1">
            <a:off x="457200" y="3829049"/>
            <a:ext cx="848975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endParaRPr lang="en-US">
              <a:solidFill>
                <a:prstClr val="black"/>
              </a:solidFill>
              <a:cs typeface="Arial" pitchFamily="34" charset="0"/>
            </a:endParaRPr>
          </a:p>
        </p:txBody>
      </p:sp>
      <p:pic>
        <p:nvPicPr>
          <p:cNvPr id="2057" name="Picture 9" descr="http://www.biopac.com/ProductImages/mp150.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4819" y1="28405" x2="14819" y2="28405"/>
                        <a14:foregroundMark x1="29744" y1="21401" x2="29744" y2="21401"/>
                        <a14:foregroundMark x1="29744" y1="38132" x2="29744" y2="38132"/>
                        <a14:foregroundMark x1="23987" y1="61868" x2="23987" y2="61868"/>
                        <a14:foregroundMark x1="21429" y1="68288" x2="21429" y2="68288"/>
                        <a14:foregroundMark x1="42751" y1="31323" x2="42751" y2="31323"/>
                        <a14:foregroundMark x1="35075" y1="30156" x2="33475" y2="29572"/>
                        <a14:foregroundMark x1="14819" y1="24903" x2="14819" y2="24903"/>
                        <a14:foregroundMark x1="8102" y1="23152" x2="8102" y2="23152"/>
                        <a14:foregroundMark x1="7783" y1="30739" x2="7783" y2="32490"/>
                        <a14:foregroundMark x1="8422" y1="49805" x2="8102" y2="53307"/>
                        <a14:foregroundMark x1="7783" y1="61284" x2="7783" y2="65370"/>
                        <a14:foregroundMark x1="7783" y1="72957" x2="8422" y2="75875"/>
                        <a14:foregroundMark x1="58635" y1="38132" x2="58635" y2="38132"/>
                        <a14:foregroundMark x1="70362" y1="28988" x2="70362" y2="28988"/>
                        <a14:foregroundMark x1="71002" y1="18482" x2="71002" y2="18482"/>
                        <a14:foregroundMark x1="51279" y1="14397" x2="51279" y2="14397"/>
                        <a14:foregroundMark x1="49041" y1="23152" x2="49041" y2="24903"/>
                        <a14:foregroundMark x1="49360" y1="34241" x2="49360" y2="34241"/>
                        <a14:foregroundMark x1="54478" y1="34825" x2="54478" y2="34825"/>
                        <a14:foregroundMark x1="67164" y1="33074" x2="67164" y2="33074"/>
                        <a14:foregroundMark x1="69083" y1="15564" x2="69083" y2="15564"/>
                        <a14:foregroundMark x1="63326" y1="13230" x2="63326" y2="13230"/>
                        <a14:foregroundMark x1="58635" y1="11089" x2="58635" y2="11089"/>
                        <a14:foregroundMark x1="80171" y1="18482" x2="80171" y2="18482"/>
                        <a14:foregroundMark x1="87100" y1="16148" x2="87100" y2="16148"/>
                        <a14:foregroundMark x1="79531" y1="16148" x2="79531" y2="16148"/>
                        <a14:foregroundMark x1="87740" y1="31907" x2="87740" y2="31907"/>
                        <a14:foregroundMark x1="86141" y1="31907" x2="86141" y2="31907"/>
                        <a14:foregroundMark x1="92217" y1="30739" x2="92217" y2="30739"/>
                        <a14:foregroundMark x1="84328" y1="17899" x2="84328" y2="17899"/>
                        <a14:foregroundMark x1="84009" y1="17899" x2="84009" y2="17899"/>
                        <a14:foregroundMark x1="74094" y1="62451" x2="74094" y2="62451"/>
                        <a14:foregroundMark x1="74094" y1="62451" x2="74094" y2="62451"/>
                        <a14:foregroundMark x1="81770" y1="57393" x2="81770" y2="57393"/>
                        <a14:foregroundMark x1="81770" y1="57393" x2="81770" y2="57393"/>
                        <a14:foregroundMark x1="82729" y1="68288" x2="82729" y2="68288"/>
                        <a14:foregroundMark x1="84328" y1="72374" x2="84328" y2="72374"/>
                        <a14:foregroundMark x1="85288" y1="78794" x2="85288" y2="78794"/>
                        <a14:foregroundMark x1="85288" y1="80545" x2="85288" y2="80545"/>
                        <a14:foregroundMark x1="68124" y1="71206" x2="68124" y2="71206"/>
                        <a14:foregroundMark x1="68124" y1="70623" x2="68124" y2="70623"/>
                        <a14:foregroundMark x1="68443" y1="70623" x2="68443" y2="70623"/>
                        <a14:foregroundMark x1="30384" y1="31907" x2="30384" y2="31907"/>
                        <a14:foregroundMark x1="26226" y1="47471" x2="26226" y2="47471"/>
                        <a14:foregroundMark x1="28785" y1="65370" x2="28785" y2="67704"/>
                        <a14:foregroundMark x1="30704" y1="75875" x2="30704" y2="75875"/>
                        <a14:foregroundMark x1="41471" y1="36965" x2="41471" y2="36965"/>
                        <a14:foregroundMark x1="42111" y1="46304" x2="42111" y2="46304"/>
                        <a14:foregroundMark x1="42111" y1="39300" x2="42111" y2="39300"/>
                        <a14:foregroundMark x1="41471" y1="19650" x2="41471" y2="19650"/>
                        <a14:foregroundMark x1="37313" y1="19066" x2="35075" y2="19066"/>
                        <a14:foregroundMark x1="29744" y1="17899" x2="26546" y2="16732"/>
                        <a14:foregroundMark x1="21429" y1="14397" x2="17697" y2="13813"/>
                        <a14:foregroundMark x1="14819" y1="13813" x2="13220" y2="13813"/>
                        <a14:foregroundMark x1="11301" y1="13813" x2="10341" y2="13813"/>
                        <a14:foregroundMark x1="8102" y1="13813" x2="8102" y2="13813"/>
                        <a14:foregroundMark x1="7783" y1="20817" x2="8102" y2="24903"/>
                        <a14:foregroundMark x1="7783" y1="31323" x2="7783" y2="36965"/>
                        <a14:foregroundMark x1="8422" y1="42802" x2="8742" y2="46887"/>
                        <a14:foregroundMark x1="28145" y1="65370" x2="28145" y2="65370"/>
                        <a14:foregroundMark x1="30064" y1="64786" x2="30704" y2="63035"/>
                        <a14:foregroundMark x1="31343" y1="52140" x2="29424" y2="52140"/>
                        <a14:foregroundMark x1="22708" y1="52140" x2="22708" y2="52140"/>
                        <a14:foregroundMark x1="21429" y1="60700" x2="21429" y2="60700"/>
                        <a14:foregroundMark x1="19829" y1="38716" x2="19829" y2="38716"/>
                        <a14:foregroundMark x1="24627" y1="36381" x2="24627" y2="36381"/>
                        <a14:foregroundMark x1="35714" y1="45136" x2="35714" y2="45136"/>
                        <a14:foregroundMark x1="39872" y1="46887" x2="39872" y2="46887"/>
                        <a14:foregroundMark x1="40512" y1="46887" x2="41151" y2="45136"/>
                        <a14:foregroundMark x1="50959" y1="34825" x2="50959" y2="34825"/>
                        <a14:foregroundMark x1="63006" y1="36965" x2="63006" y2="36965"/>
                        <a14:foregroundMark x1="65245" y1="35409" x2="65245" y2="35409"/>
                        <a14:foregroundMark x1="54158" y1="13813" x2="54158" y2="13813"/>
                        <a14:foregroundMark x1="51919" y1="13230" x2="51919" y2="13230"/>
                        <a14:foregroundMark x1="68443" y1="34241" x2="68443" y2="34241"/>
                        <a14:foregroundMark x1="70362" y1="35409" x2="70362" y2="35409"/>
                        <a14:foregroundMark x1="22708" y1="28988" x2="22708" y2="28988"/>
                      </a14:backgroundRemoval>
                    </a14:imgEffect>
                  </a14:imgLayer>
                </a14:imgProps>
              </a:ext>
              <a:ext uri="{28A0092B-C50C-407E-A947-70E740481C1C}">
                <a14:useLocalDpi xmlns:a14="http://schemas.microsoft.com/office/drawing/2010/main" val="0"/>
              </a:ext>
            </a:extLst>
          </a:blip>
          <a:srcRect/>
          <a:stretch>
            <a:fillRect/>
          </a:stretch>
        </p:blipFill>
        <p:spPr bwMode="auto">
          <a:xfrm>
            <a:off x="83450" y="4017940"/>
            <a:ext cx="3040750" cy="1666253"/>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http://www.u825.inserm.fr/servlet/com.univ.collaboratif.utils.LectureFichiergw?CODE_FICHIER=1330686729144&amp;ID_FICHE=1477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6552" y="5389963"/>
            <a:ext cx="1326525" cy="14636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2716759" y="4141946"/>
            <a:ext cx="6322599" cy="632624"/>
            <a:chOff x="3124200" y="1938735"/>
            <a:chExt cx="6172200" cy="1769997"/>
          </a:xfrm>
        </p:grpSpPr>
        <p:sp>
          <p:nvSpPr>
            <p:cNvPr id="8" name="Freeform 7"/>
            <p:cNvSpPr/>
            <p:nvPr/>
          </p:nvSpPr>
          <p:spPr>
            <a:xfrm>
              <a:off x="5181600" y="2019697"/>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5" name="Freeform 14"/>
            <p:cNvSpPr/>
            <p:nvPr/>
          </p:nvSpPr>
          <p:spPr>
            <a:xfrm>
              <a:off x="3124200" y="1938735"/>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sp>
          <p:nvSpPr>
            <p:cNvPr id="16" name="Freeform 15"/>
            <p:cNvSpPr/>
            <p:nvPr/>
          </p:nvSpPr>
          <p:spPr>
            <a:xfrm>
              <a:off x="7239000" y="2053326"/>
              <a:ext cx="2057400" cy="1655406"/>
            </a:xfrm>
            <a:custGeom>
              <a:avLst/>
              <a:gdLst>
                <a:gd name="connsiteX0" fmla="*/ 3770 w 5625252"/>
                <a:gd name="connsiteY0" fmla="*/ 1441184 h 2597827"/>
                <a:gd name="connsiteX1" fmla="*/ 76507 w 5625252"/>
                <a:gd name="connsiteY1" fmla="*/ 1441184 h 2597827"/>
                <a:gd name="connsiteX2" fmla="*/ 523316 w 5625252"/>
                <a:gd name="connsiteY2" fmla="*/ 1576266 h 2597827"/>
                <a:gd name="connsiteX3" fmla="*/ 762307 w 5625252"/>
                <a:gd name="connsiteY3" fmla="*/ 1752912 h 2597827"/>
                <a:gd name="connsiteX4" fmla="*/ 980516 w 5625252"/>
                <a:gd name="connsiteY4" fmla="*/ 7239 h 2597827"/>
                <a:gd name="connsiteX5" fmla="*/ 1261070 w 5625252"/>
                <a:gd name="connsiteY5" fmla="*/ 2521839 h 2597827"/>
                <a:gd name="connsiteX6" fmla="*/ 1344198 w 5625252"/>
                <a:gd name="connsiteY6" fmla="*/ 1711348 h 2597827"/>
                <a:gd name="connsiteX7" fmla="*/ 1624752 w 5625252"/>
                <a:gd name="connsiteY7" fmla="*/ 1628221 h 2597827"/>
                <a:gd name="connsiteX8" fmla="*/ 1822179 w 5625252"/>
                <a:gd name="connsiteY8" fmla="*/ 1628221 h 2597827"/>
                <a:gd name="connsiteX9" fmla="*/ 1978043 w 5625252"/>
                <a:gd name="connsiteY9" fmla="*/ 1389230 h 2597827"/>
                <a:gd name="connsiteX10" fmla="*/ 2133907 w 5625252"/>
                <a:gd name="connsiteY10" fmla="*/ 1586657 h 2597827"/>
                <a:gd name="connsiteX11" fmla="*/ 2289770 w 5625252"/>
                <a:gd name="connsiteY11" fmla="*/ 1929557 h 2597827"/>
                <a:gd name="connsiteX12" fmla="*/ 2674234 w 5625252"/>
                <a:gd name="connsiteY12" fmla="*/ 7239 h 2597827"/>
                <a:gd name="connsiteX13" fmla="*/ 2944398 w 5625252"/>
                <a:gd name="connsiteY13" fmla="*/ 2553012 h 2597827"/>
                <a:gd name="connsiteX14" fmla="*/ 3110652 w 5625252"/>
                <a:gd name="connsiteY14" fmla="*/ 1597048 h 2597827"/>
                <a:gd name="connsiteX15" fmla="*/ 3401598 w 5625252"/>
                <a:gd name="connsiteY15" fmla="*/ 1700957 h 2597827"/>
                <a:gd name="connsiteX16" fmla="*/ 3547070 w 5625252"/>
                <a:gd name="connsiteY16" fmla="*/ 1638612 h 2597827"/>
                <a:gd name="connsiteX17" fmla="*/ 3775670 w 5625252"/>
                <a:gd name="connsiteY17" fmla="*/ 1399621 h 2597827"/>
                <a:gd name="connsiteX18" fmla="*/ 3889970 w 5625252"/>
                <a:gd name="connsiteY18" fmla="*/ 1659394 h 2597827"/>
                <a:gd name="connsiteX19" fmla="*/ 3983489 w 5625252"/>
                <a:gd name="connsiteY19" fmla="*/ 1898384 h 2597827"/>
                <a:gd name="connsiteX20" fmla="*/ 4212089 w 5625252"/>
                <a:gd name="connsiteY20" fmla="*/ 90366 h 2597827"/>
                <a:gd name="connsiteX21" fmla="*/ 4596552 w 5625252"/>
                <a:gd name="connsiteY21" fmla="*/ 2563403 h 2597827"/>
                <a:gd name="connsiteX22" fmla="*/ 4929061 w 5625252"/>
                <a:gd name="connsiteY22" fmla="*/ 1534703 h 2597827"/>
                <a:gd name="connsiteX23" fmla="*/ 5220007 w 5625252"/>
                <a:gd name="connsiteY23" fmla="*/ 1513921 h 2597827"/>
                <a:gd name="connsiteX24" fmla="*/ 5500561 w 5625252"/>
                <a:gd name="connsiteY24" fmla="*/ 1493139 h 2597827"/>
                <a:gd name="connsiteX25" fmla="*/ 5625252 w 5625252"/>
                <a:gd name="connsiteY25" fmla="*/ 1493139 h 2597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625252" h="2597827">
                  <a:moveTo>
                    <a:pt x="3770" y="1441184"/>
                  </a:moveTo>
                  <a:cubicBezTo>
                    <a:pt x="-3157" y="1429927"/>
                    <a:pt x="-10084" y="1418670"/>
                    <a:pt x="76507" y="1441184"/>
                  </a:cubicBezTo>
                  <a:cubicBezTo>
                    <a:pt x="163098" y="1463698"/>
                    <a:pt x="409016" y="1524311"/>
                    <a:pt x="523316" y="1576266"/>
                  </a:cubicBezTo>
                  <a:cubicBezTo>
                    <a:pt x="637616" y="1628221"/>
                    <a:pt x="686107" y="2014416"/>
                    <a:pt x="762307" y="1752912"/>
                  </a:cubicBezTo>
                  <a:cubicBezTo>
                    <a:pt x="838507" y="1491408"/>
                    <a:pt x="897389" y="-120915"/>
                    <a:pt x="980516" y="7239"/>
                  </a:cubicBezTo>
                  <a:cubicBezTo>
                    <a:pt x="1063643" y="135393"/>
                    <a:pt x="1200456" y="2237821"/>
                    <a:pt x="1261070" y="2521839"/>
                  </a:cubicBezTo>
                  <a:cubicBezTo>
                    <a:pt x="1321684" y="2805857"/>
                    <a:pt x="1283584" y="1860284"/>
                    <a:pt x="1344198" y="1711348"/>
                  </a:cubicBezTo>
                  <a:cubicBezTo>
                    <a:pt x="1404812" y="1562412"/>
                    <a:pt x="1545088" y="1642076"/>
                    <a:pt x="1624752" y="1628221"/>
                  </a:cubicBezTo>
                  <a:cubicBezTo>
                    <a:pt x="1704416" y="1614366"/>
                    <a:pt x="1763297" y="1668053"/>
                    <a:pt x="1822179" y="1628221"/>
                  </a:cubicBezTo>
                  <a:cubicBezTo>
                    <a:pt x="1881061" y="1588389"/>
                    <a:pt x="1926089" y="1396157"/>
                    <a:pt x="1978043" y="1389230"/>
                  </a:cubicBezTo>
                  <a:cubicBezTo>
                    <a:pt x="2029997" y="1382303"/>
                    <a:pt x="2081953" y="1496603"/>
                    <a:pt x="2133907" y="1586657"/>
                  </a:cubicBezTo>
                  <a:cubicBezTo>
                    <a:pt x="2185862" y="1676712"/>
                    <a:pt x="2199716" y="2192793"/>
                    <a:pt x="2289770" y="1929557"/>
                  </a:cubicBezTo>
                  <a:cubicBezTo>
                    <a:pt x="2379825" y="1666321"/>
                    <a:pt x="2565129" y="-96670"/>
                    <a:pt x="2674234" y="7239"/>
                  </a:cubicBezTo>
                  <a:cubicBezTo>
                    <a:pt x="2783339" y="111148"/>
                    <a:pt x="2871662" y="2288044"/>
                    <a:pt x="2944398" y="2553012"/>
                  </a:cubicBezTo>
                  <a:cubicBezTo>
                    <a:pt x="3017134" y="2817980"/>
                    <a:pt x="3034452" y="1739057"/>
                    <a:pt x="3110652" y="1597048"/>
                  </a:cubicBezTo>
                  <a:cubicBezTo>
                    <a:pt x="3186852" y="1455039"/>
                    <a:pt x="3328862" y="1694030"/>
                    <a:pt x="3401598" y="1700957"/>
                  </a:cubicBezTo>
                  <a:cubicBezTo>
                    <a:pt x="3474334" y="1707884"/>
                    <a:pt x="3484725" y="1688835"/>
                    <a:pt x="3547070" y="1638612"/>
                  </a:cubicBezTo>
                  <a:cubicBezTo>
                    <a:pt x="3609415" y="1588389"/>
                    <a:pt x="3718520" y="1396157"/>
                    <a:pt x="3775670" y="1399621"/>
                  </a:cubicBezTo>
                  <a:cubicBezTo>
                    <a:pt x="3832820" y="1403085"/>
                    <a:pt x="3855334" y="1576267"/>
                    <a:pt x="3889970" y="1659394"/>
                  </a:cubicBezTo>
                  <a:cubicBezTo>
                    <a:pt x="3924607" y="1742521"/>
                    <a:pt x="3929803" y="2159889"/>
                    <a:pt x="3983489" y="1898384"/>
                  </a:cubicBezTo>
                  <a:cubicBezTo>
                    <a:pt x="4037175" y="1636879"/>
                    <a:pt x="4109912" y="-20470"/>
                    <a:pt x="4212089" y="90366"/>
                  </a:cubicBezTo>
                  <a:cubicBezTo>
                    <a:pt x="4314266" y="201202"/>
                    <a:pt x="4477057" y="2322680"/>
                    <a:pt x="4596552" y="2563403"/>
                  </a:cubicBezTo>
                  <a:cubicBezTo>
                    <a:pt x="4716047" y="2804126"/>
                    <a:pt x="4825152" y="1709617"/>
                    <a:pt x="4929061" y="1534703"/>
                  </a:cubicBezTo>
                  <a:cubicBezTo>
                    <a:pt x="5032970" y="1359789"/>
                    <a:pt x="5220007" y="1513921"/>
                    <a:pt x="5220007" y="1513921"/>
                  </a:cubicBezTo>
                  <a:lnTo>
                    <a:pt x="5500561" y="1493139"/>
                  </a:lnTo>
                  <a:cubicBezTo>
                    <a:pt x="5568102" y="1489675"/>
                    <a:pt x="5596677" y="1491407"/>
                    <a:pt x="5625252" y="1493139"/>
                  </a:cubicBezTo>
                </a:path>
              </a:pathLst>
            </a:custGeom>
            <a:ln/>
          </p:spPr>
          <p:style>
            <a:lnRef idx="3">
              <a:schemeClr val="accent5"/>
            </a:lnRef>
            <a:fillRef idx="0">
              <a:schemeClr val="accent5"/>
            </a:fillRef>
            <a:effectRef idx="2">
              <a:schemeClr val="accent5"/>
            </a:effectRef>
            <a:fontRef idx="minor">
              <a:schemeClr val="tx1"/>
            </a:fontRef>
          </p:style>
          <p:txBody>
            <a:bodyPr rtlCol="0" anchor="ctr"/>
            <a:lstStyle/>
            <a:p>
              <a:pPr algn="ctr" defTabSz="457200"/>
              <a:endParaRPr lang="en-US">
                <a:solidFill>
                  <a:prstClr val="black"/>
                </a:solidFill>
              </a:endParaRPr>
            </a:p>
          </p:txBody>
        </p:sp>
      </p:grpSp>
      <p:sp>
        <p:nvSpPr>
          <p:cNvPr id="13" name="TextBox 12"/>
          <p:cNvSpPr txBox="1"/>
          <p:nvPr/>
        </p:nvSpPr>
        <p:spPr>
          <a:xfrm>
            <a:off x="3051956" y="4921018"/>
            <a:ext cx="2546928" cy="276999"/>
          </a:xfrm>
          <a:prstGeom prst="rect">
            <a:avLst/>
          </a:prstGeom>
          <a:noFill/>
        </p:spPr>
        <p:txBody>
          <a:bodyPr wrap="square" rtlCol="0">
            <a:spAutoFit/>
          </a:bodyPr>
          <a:lstStyle/>
          <a:p>
            <a:pPr defTabSz="457200"/>
            <a:r>
              <a:rPr lang="en-US" sz="1200" b="1" dirty="0">
                <a:solidFill>
                  <a:srgbClr val="D74C05">
                    <a:lumMod val="75000"/>
                  </a:srgbClr>
                </a:solidFill>
              </a:rPr>
              <a:t>Electrocardiogram (ECG)</a:t>
            </a:r>
          </a:p>
        </p:txBody>
      </p:sp>
      <p:sp>
        <p:nvSpPr>
          <p:cNvPr id="21" name="TextBox 20"/>
          <p:cNvSpPr txBox="1"/>
          <p:nvPr/>
        </p:nvSpPr>
        <p:spPr>
          <a:xfrm>
            <a:off x="2821401" y="5636695"/>
            <a:ext cx="2546928" cy="276999"/>
          </a:xfrm>
          <a:prstGeom prst="rect">
            <a:avLst/>
          </a:prstGeom>
          <a:noFill/>
        </p:spPr>
        <p:txBody>
          <a:bodyPr wrap="square" rtlCol="0">
            <a:spAutoFit/>
          </a:bodyPr>
          <a:lstStyle/>
          <a:p>
            <a:pPr defTabSz="457200"/>
            <a:r>
              <a:rPr lang="en-US" sz="1200" b="1" dirty="0">
                <a:solidFill>
                  <a:srgbClr val="FD8D16">
                    <a:lumMod val="75000"/>
                  </a:srgbClr>
                </a:solidFill>
              </a:rPr>
              <a:t>Galvanic Skin Response (GSR)</a:t>
            </a:r>
          </a:p>
        </p:txBody>
      </p:sp>
      <p:sp>
        <p:nvSpPr>
          <p:cNvPr id="22" name="TextBox 21"/>
          <p:cNvSpPr txBox="1"/>
          <p:nvPr/>
        </p:nvSpPr>
        <p:spPr>
          <a:xfrm>
            <a:off x="3124200" y="6333418"/>
            <a:ext cx="2546928" cy="276999"/>
          </a:xfrm>
          <a:prstGeom prst="rect">
            <a:avLst/>
          </a:prstGeom>
          <a:noFill/>
        </p:spPr>
        <p:txBody>
          <a:bodyPr wrap="square" rtlCol="0">
            <a:spAutoFit/>
          </a:bodyPr>
          <a:lstStyle/>
          <a:p>
            <a:pPr defTabSz="457200"/>
            <a:r>
              <a:rPr lang="en-US" sz="1200" b="1" dirty="0">
                <a:solidFill>
                  <a:srgbClr val="002463">
                    <a:lumMod val="75000"/>
                    <a:lumOff val="25000"/>
                  </a:srgbClr>
                </a:solidFill>
              </a:rPr>
              <a:t>Cortisol Response</a:t>
            </a:r>
          </a:p>
        </p:txBody>
      </p:sp>
      <p:sp>
        <p:nvSpPr>
          <p:cNvPr id="23" name="Right Arrow 22"/>
          <p:cNvSpPr/>
          <p:nvPr/>
        </p:nvSpPr>
        <p:spPr>
          <a:xfrm>
            <a:off x="5190756" y="2012431"/>
            <a:ext cx="1795516" cy="367334"/>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 descr="C:\Users\luongme1\AppData\Local\Microsoft\Windows\Temporary Internet Files\Content.IE5\EX1XK1ZK\logo[1].gif"/>
          <p:cNvPicPr>
            <a:picLocks noChangeAspect="1" noChangeArrowheads="1"/>
          </p:cNvPicPr>
          <p:nvPr/>
        </p:nvPicPr>
        <p:blipFill>
          <a:blip r:embed="rId5"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4840232" y="1236515"/>
            <a:ext cx="941434" cy="802880"/>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1659815" y="1934539"/>
            <a:ext cx="1828800" cy="472190"/>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Explosion 1 25"/>
          <p:cNvSpPr/>
          <p:nvPr/>
        </p:nvSpPr>
        <p:spPr>
          <a:xfrm>
            <a:off x="33381" y="1387974"/>
            <a:ext cx="3073027" cy="2188563"/>
          </a:xfrm>
          <a:prstGeom prst="irregularSeal1">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b="1" dirty="0" smtClean="0"/>
              <a:t>Stimulus</a:t>
            </a:r>
          </a:p>
          <a:p>
            <a:pPr algn="ctr"/>
            <a:r>
              <a:rPr lang="en-US" dirty="0" smtClean="0"/>
              <a:t>(Input from the Environment)</a:t>
            </a:r>
            <a:endParaRPr lang="en-US" dirty="0"/>
          </a:p>
        </p:txBody>
      </p:sp>
      <p:sp>
        <p:nvSpPr>
          <p:cNvPr id="27" name="Cloud Callout 26"/>
          <p:cNvSpPr/>
          <p:nvPr/>
        </p:nvSpPr>
        <p:spPr>
          <a:xfrm>
            <a:off x="5537669" y="963300"/>
            <a:ext cx="1512500" cy="783403"/>
          </a:xfrm>
          <a:prstGeom prst="cloudCallout">
            <a:avLst>
              <a:gd name="adj1" fmla="val -62592"/>
              <a:gd name="adj2" fmla="val 14599"/>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smtClean="0"/>
              <a:t>Is this good or bad?</a:t>
            </a:r>
          </a:p>
        </p:txBody>
      </p:sp>
      <p:sp>
        <p:nvSpPr>
          <p:cNvPr id="28" name="Right Arrow 27"/>
          <p:cNvSpPr/>
          <p:nvPr/>
        </p:nvSpPr>
        <p:spPr>
          <a:xfrm>
            <a:off x="4022603" y="1417982"/>
            <a:ext cx="768433" cy="301924"/>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4040379" y="2682191"/>
            <a:ext cx="737809" cy="301924"/>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2" descr="http://herbs-hands-healing.co.uk/img/body_systems/silhouett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69953" y="1387974"/>
            <a:ext cx="1060371" cy="2588434"/>
          </a:xfrm>
          <a:prstGeom prst="rect">
            <a:avLst/>
          </a:prstGeom>
          <a:noFill/>
          <a:extLst>
            <a:ext uri="{909E8E84-426E-40DD-AFC4-6F175D3DCCD1}">
              <a14:hiddenFill xmlns:a14="http://schemas.microsoft.com/office/drawing/2010/main">
                <a:solidFill>
                  <a:srgbClr val="FFFFFF"/>
                </a:solidFill>
              </a14:hiddenFill>
            </a:ext>
          </a:extLst>
        </p:spPr>
      </p:pic>
      <p:sp>
        <p:nvSpPr>
          <p:cNvPr id="31" name="Left-Right Arrow 30"/>
          <p:cNvSpPr/>
          <p:nvPr/>
        </p:nvSpPr>
        <p:spPr>
          <a:xfrm rot="16200000">
            <a:off x="4807473" y="2045136"/>
            <a:ext cx="819787" cy="301924"/>
          </a:xfrm>
          <a:prstGeom prst="lef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4" descr="http://www.teachpe.com/anatomy/human_heart.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4763464" y="2739872"/>
            <a:ext cx="398759" cy="56269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6" descr="http://wvrecord.com/wp-content/uploads/2014/07/Hand.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627" b="99421" l="4487" r="93087"/>
                    </a14:imgEffect>
                  </a14:imgLayer>
                </a14:imgProps>
              </a:ext>
              <a:ext uri="{28A0092B-C50C-407E-A947-70E740481C1C}">
                <a14:useLocalDpi xmlns:a14="http://schemas.microsoft.com/office/drawing/2010/main" val="0"/>
              </a:ext>
            </a:extLst>
          </a:blip>
          <a:srcRect/>
          <a:stretch>
            <a:fillRect/>
          </a:stretch>
        </p:blipFill>
        <p:spPr bwMode="auto">
          <a:xfrm rot="461386">
            <a:off x="5084484" y="2696105"/>
            <a:ext cx="705834" cy="608017"/>
          </a:xfrm>
          <a:prstGeom prst="rect">
            <a:avLst/>
          </a:prstGeom>
          <a:noFill/>
          <a:extLst>
            <a:ext uri="{909E8E84-426E-40DD-AFC4-6F175D3DCCD1}">
              <a14:hiddenFill xmlns:a14="http://schemas.microsoft.com/office/drawing/2010/main">
                <a:solidFill>
                  <a:srgbClr val="FFFFFF"/>
                </a:solidFill>
              </a14:hiddenFill>
            </a:ext>
          </a:extLst>
        </p:spPr>
      </p:pic>
      <p:sp>
        <p:nvSpPr>
          <p:cNvPr id="35" name="Rounded Rectangle 34"/>
          <p:cNvSpPr/>
          <p:nvPr/>
        </p:nvSpPr>
        <p:spPr>
          <a:xfrm>
            <a:off x="6986272" y="1619101"/>
            <a:ext cx="2053086" cy="130577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Understanding of Behavior</a:t>
            </a:r>
          </a:p>
          <a:p>
            <a:pPr algn="ctr"/>
            <a:r>
              <a:rPr lang="en-US" b="1" i="1" dirty="0" smtClean="0"/>
              <a:t>“What is the response?”</a:t>
            </a:r>
          </a:p>
        </p:txBody>
      </p:sp>
      <p:sp>
        <p:nvSpPr>
          <p:cNvPr id="36" name="TextBox 35"/>
          <p:cNvSpPr txBox="1"/>
          <p:nvPr/>
        </p:nvSpPr>
        <p:spPr>
          <a:xfrm>
            <a:off x="4040379" y="1053882"/>
            <a:ext cx="1152487" cy="369332"/>
          </a:xfrm>
          <a:prstGeom prst="rect">
            <a:avLst/>
          </a:prstGeom>
          <a:noFill/>
        </p:spPr>
        <p:txBody>
          <a:bodyPr wrap="square" rtlCol="0">
            <a:spAutoFit/>
          </a:bodyPr>
          <a:lstStyle/>
          <a:p>
            <a:pPr algn="ctr"/>
            <a:r>
              <a:rPr lang="en-US" sz="900" b="1" dirty="0" smtClean="0"/>
              <a:t>Central Nervous System</a:t>
            </a:r>
            <a:endParaRPr lang="en-US" sz="900" b="1" dirty="0"/>
          </a:p>
        </p:txBody>
      </p:sp>
      <p:sp>
        <p:nvSpPr>
          <p:cNvPr id="37" name="TextBox 36"/>
          <p:cNvSpPr txBox="1"/>
          <p:nvPr/>
        </p:nvSpPr>
        <p:spPr>
          <a:xfrm>
            <a:off x="4325420" y="3302566"/>
            <a:ext cx="891946" cy="507831"/>
          </a:xfrm>
          <a:prstGeom prst="rect">
            <a:avLst/>
          </a:prstGeom>
          <a:noFill/>
        </p:spPr>
        <p:txBody>
          <a:bodyPr wrap="square" rtlCol="0">
            <a:spAutoFit/>
          </a:bodyPr>
          <a:lstStyle/>
          <a:p>
            <a:pPr algn="ctr"/>
            <a:r>
              <a:rPr lang="en-US" sz="900" b="1" dirty="0" smtClean="0"/>
              <a:t>Autonomic Nervous System</a:t>
            </a:r>
            <a:endParaRPr lang="en-US" sz="900" b="1" dirty="0"/>
          </a:p>
        </p:txBody>
      </p:sp>
      <p:cxnSp>
        <p:nvCxnSpPr>
          <p:cNvPr id="14" name="Straight Connector 13"/>
          <p:cNvCxnSpPr/>
          <p:nvPr/>
        </p:nvCxnSpPr>
        <p:spPr>
          <a:xfrm>
            <a:off x="0" y="3976408"/>
            <a:ext cx="9144000" cy="0"/>
          </a:xfrm>
          <a:prstGeom prst="line">
            <a:avLst/>
          </a:prstGeom>
          <a:ln>
            <a:tailEnd type="none" w="med" len="lg"/>
          </a:ln>
        </p:spPr>
        <p:style>
          <a:lnRef idx="1">
            <a:schemeClr val="dk1"/>
          </a:lnRef>
          <a:fillRef idx="0">
            <a:schemeClr val="dk1"/>
          </a:fillRef>
          <a:effectRef idx="0">
            <a:schemeClr val="dk1"/>
          </a:effectRef>
          <a:fontRef idx="minor">
            <a:schemeClr val="tx1"/>
          </a:fontRef>
        </p:style>
      </p:cxnSp>
      <p:sp>
        <p:nvSpPr>
          <p:cNvPr id="17" name="Down Arrow 16"/>
          <p:cNvSpPr/>
          <p:nvPr/>
        </p:nvSpPr>
        <p:spPr>
          <a:xfrm>
            <a:off x="8675914" y="3413730"/>
            <a:ext cx="457200" cy="793334"/>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40" name="Picture 2" descr="http://www.cmbd.ch/wp-content/uploads/0001.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62843" y="2491251"/>
            <a:ext cx="547279" cy="547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419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Psychophysiology?</a:t>
            </a:r>
            <a:endParaRPr lang="en-US" dirty="0"/>
          </a:p>
        </p:txBody>
      </p:sp>
      <p:sp>
        <p:nvSpPr>
          <p:cNvPr id="3" name="Content Placeholder 2"/>
          <p:cNvSpPr>
            <a:spLocks noGrp="1"/>
          </p:cNvSpPr>
          <p:nvPr>
            <p:ph idx="1"/>
          </p:nvPr>
        </p:nvSpPr>
        <p:spPr>
          <a:xfrm>
            <a:off x="237227" y="1017917"/>
            <a:ext cx="3907766" cy="5257800"/>
          </a:xfrm>
        </p:spPr>
        <p:txBody>
          <a:bodyPr>
            <a:normAutofit/>
          </a:bodyPr>
          <a:lstStyle/>
          <a:p>
            <a:r>
              <a:rPr lang="en-US" sz="1400" dirty="0" smtClean="0"/>
              <a:t>Psychophysiology encompasses much more than just the interactions between the heart and brain. </a:t>
            </a:r>
          </a:p>
          <a:p>
            <a:r>
              <a:rPr lang="en-US" sz="1400" dirty="0" smtClean="0"/>
              <a:t>There are many signals that can be observed in the human body that can give important clues to the overall behavior. </a:t>
            </a:r>
          </a:p>
          <a:p>
            <a:r>
              <a:rPr lang="en-US" sz="1400" dirty="0" smtClean="0"/>
              <a:t>Additional Signals include…</a:t>
            </a:r>
          </a:p>
          <a:p>
            <a:pPr lvl="1"/>
            <a:r>
              <a:rPr lang="en-US" sz="1200" dirty="0" smtClean="0"/>
              <a:t>Electroencephalography (EEG) – Signals from the Brain</a:t>
            </a:r>
          </a:p>
          <a:p>
            <a:pPr lvl="1"/>
            <a:r>
              <a:rPr lang="en-US" sz="1200" dirty="0" smtClean="0"/>
              <a:t>Galvanic Skin Response (GSR) – Signals from the Skin</a:t>
            </a:r>
          </a:p>
          <a:p>
            <a:pPr lvl="1"/>
            <a:r>
              <a:rPr lang="en-US" sz="1200" dirty="0" smtClean="0"/>
              <a:t>Cortisol Response – Chemical signals from saliva</a:t>
            </a:r>
          </a:p>
        </p:txBody>
      </p:sp>
      <p:pic>
        <p:nvPicPr>
          <p:cNvPr id="4" name="Picture 22" descr="http://herbs-hands-healing.co.uk/img/body_systems/silhouet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789" y="2173944"/>
            <a:ext cx="1632243" cy="398441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408099" y="1828799"/>
            <a:ext cx="1507773" cy="888521"/>
          </a:xfrm>
          <a:prstGeom prst="wedgeRoundRectCallout">
            <a:avLst>
              <a:gd name="adj1" fmla="val 91304"/>
              <a:gd name="adj2" fmla="val 35106"/>
              <a:gd name="adj3" fmla="val 16667"/>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“I’m all good!”</a:t>
            </a:r>
            <a:endParaRPr lang="en-US" dirty="0"/>
          </a:p>
        </p:txBody>
      </p:sp>
      <p:sp>
        <p:nvSpPr>
          <p:cNvPr id="6" name="Cloud Callout 5"/>
          <p:cNvSpPr/>
          <p:nvPr/>
        </p:nvSpPr>
        <p:spPr>
          <a:xfrm>
            <a:off x="5327705" y="1017917"/>
            <a:ext cx="1908287" cy="741872"/>
          </a:xfrm>
          <a:prstGeom prst="cloudCallout">
            <a:avLst>
              <a:gd name="adj1" fmla="val 27924"/>
              <a:gd name="adj2" fmla="val 12224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I’m stressed!</a:t>
            </a:r>
            <a:endParaRPr lang="en-US" dirty="0"/>
          </a:p>
        </p:txBody>
      </p:sp>
      <p:pic>
        <p:nvPicPr>
          <p:cNvPr id="7" name="Picture 2" descr="C:\Users\luongme1\AppData\Local\Microsoft\Windows\Temporary Internet Files\Content.IE5\EX1XK1ZK\logo[1].gi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7235992" y="2087593"/>
            <a:ext cx="1019487" cy="894916"/>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a:xfrm>
            <a:off x="7487335" y="1250831"/>
            <a:ext cx="1536288" cy="793629"/>
          </a:xfrm>
          <a:prstGeom prst="wedgeRoundRectCallout">
            <a:avLst>
              <a:gd name="adj1" fmla="val -30736"/>
              <a:gd name="adj2" fmla="val 84752"/>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He’s trying to be social</a:t>
            </a:r>
            <a:endParaRPr lang="en-US" dirty="0"/>
          </a:p>
        </p:txBody>
      </p:sp>
      <p:pic>
        <p:nvPicPr>
          <p:cNvPr id="9" name="Picture 24" descr="http://www.teachpe.com/anatomy/human_heart.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6786701" y="2844361"/>
            <a:ext cx="393610" cy="5716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ular Callout 9"/>
          <p:cNvSpPr/>
          <p:nvPr/>
        </p:nvSpPr>
        <p:spPr>
          <a:xfrm>
            <a:off x="7530467" y="3045125"/>
            <a:ext cx="1493156" cy="781593"/>
          </a:xfrm>
          <a:prstGeom prst="wedgeRoundRectCallout">
            <a:avLst>
              <a:gd name="adj1" fmla="val -85073"/>
              <a:gd name="adj2" fmla="val -49399"/>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He’s trying to calm down</a:t>
            </a:r>
            <a:endParaRPr lang="en-US" dirty="0"/>
          </a:p>
        </p:txBody>
      </p:sp>
      <p:sp>
        <p:nvSpPr>
          <p:cNvPr id="11" name="Rounded Rectangular Callout 10"/>
          <p:cNvSpPr/>
          <p:nvPr/>
        </p:nvSpPr>
        <p:spPr>
          <a:xfrm>
            <a:off x="7487335" y="4585199"/>
            <a:ext cx="1493156" cy="696508"/>
          </a:xfrm>
          <a:prstGeom prst="wedgeRoundRectCallout">
            <a:avLst>
              <a:gd name="adj1" fmla="val -43476"/>
              <a:gd name="adj2" fmla="val -103894"/>
              <a:gd name="adj3" fmla="val 16667"/>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He’s stressed</a:t>
            </a:r>
            <a:endParaRPr lang="en-US" dirty="0"/>
          </a:p>
        </p:txBody>
      </p:sp>
      <p:sp>
        <p:nvSpPr>
          <p:cNvPr id="12" name="TextBox 11"/>
          <p:cNvSpPr txBox="1"/>
          <p:nvPr/>
        </p:nvSpPr>
        <p:spPr>
          <a:xfrm>
            <a:off x="4270076" y="2980278"/>
            <a:ext cx="2372263" cy="769441"/>
          </a:xfrm>
          <a:prstGeom prst="rect">
            <a:avLst/>
          </a:prstGeom>
          <a:noFill/>
        </p:spPr>
        <p:txBody>
          <a:bodyPr wrap="square" rtlCol="0">
            <a:spAutoFit/>
          </a:bodyPr>
          <a:lstStyle/>
          <a:p>
            <a:pPr algn="ctr"/>
            <a:r>
              <a:rPr lang="en-US" sz="1100" dirty="0" smtClean="0"/>
              <a:t>Differences in looking at an individual’s behaviors alone vs. looking at an individual’s psychophysiological signals</a:t>
            </a:r>
            <a:endParaRPr lang="en-US" sz="1100" dirty="0"/>
          </a:p>
        </p:txBody>
      </p:sp>
      <p:pic>
        <p:nvPicPr>
          <p:cNvPr id="13" name="Picture 2" descr="C:\Users\luongme1\AppData\Local\Microsoft\Windows\Temporary Internet Files\Content.IE5\EX1XK1ZK\logo[1].gif"/>
          <p:cNvPicPr>
            <a:picLocks noChangeAspect="1" noChangeArrowheads="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flipH="1">
            <a:off x="132036" y="3031948"/>
            <a:ext cx="462381" cy="4058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http://wvrecord.com/wp-content/uploads/2014/07/Hand.jp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3627" b="99421" l="4487" r="93087"/>
                    </a14:imgEffect>
                  </a14:imgLayer>
                </a14:imgProps>
              </a:ext>
              <a:ext uri="{28A0092B-C50C-407E-A947-70E740481C1C}">
                <a14:useLocalDpi xmlns:a14="http://schemas.microsoft.com/office/drawing/2010/main" val="0"/>
              </a:ext>
            </a:extLst>
          </a:blip>
          <a:srcRect/>
          <a:stretch>
            <a:fillRect/>
          </a:stretch>
        </p:blipFill>
        <p:spPr bwMode="auto">
          <a:xfrm rot="461386">
            <a:off x="204405" y="3397694"/>
            <a:ext cx="518739" cy="44685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176841" y="5696841"/>
            <a:ext cx="4692770" cy="923026"/>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important as sometimes </a:t>
            </a:r>
            <a:r>
              <a:rPr lang="en-US" dirty="0" smtClean="0"/>
              <a:t>how individuals </a:t>
            </a:r>
            <a:r>
              <a:rPr lang="en-US" dirty="0"/>
              <a:t>respond is </a:t>
            </a:r>
            <a:r>
              <a:rPr lang="en-US" dirty="0" smtClean="0"/>
              <a:t> </a:t>
            </a:r>
            <a:r>
              <a:rPr lang="en-US" dirty="0"/>
              <a:t>different </a:t>
            </a:r>
            <a:r>
              <a:rPr lang="en-US" dirty="0" smtClean="0"/>
              <a:t>to </a:t>
            </a:r>
            <a:r>
              <a:rPr lang="en-US" dirty="0"/>
              <a:t>how </a:t>
            </a:r>
            <a:r>
              <a:rPr lang="en-US" dirty="0" smtClean="0"/>
              <a:t>they actually feel</a:t>
            </a:r>
            <a:r>
              <a:rPr lang="en-US" dirty="0"/>
              <a:t>. </a:t>
            </a:r>
          </a:p>
        </p:txBody>
      </p:sp>
      <p:sp>
        <p:nvSpPr>
          <p:cNvPr id="18" name="Down Arrow 17"/>
          <p:cNvSpPr/>
          <p:nvPr/>
        </p:nvSpPr>
        <p:spPr>
          <a:xfrm>
            <a:off x="2191110" y="5408763"/>
            <a:ext cx="500332" cy="306237"/>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6" name="Rounded Rectangle 15"/>
          <p:cNvSpPr/>
          <p:nvPr/>
        </p:nvSpPr>
        <p:spPr>
          <a:xfrm>
            <a:off x="176841" y="4425351"/>
            <a:ext cx="4770407" cy="99203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 is in combination that signals can give clues to how an individual will respond to a stimulus from the environment</a:t>
            </a:r>
            <a:r>
              <a:rPr lang="en-US" dirty="0" smtClean="0"/>
              <a:t>.</a:t>
            </a:r>
            <a:endParaRPr lang="en-US" dirty="0"/>
          </a:p>
        </p:txBody>
      </p:sp>
      <p:pic>
        <p:nvPicPr>
          <p:cNvPr id="19" name="Picture 2" descr="http://www.cmbd.ch/wp-content/uploads/000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104" y="3826718"/>
            <a:ext cx="436413" cy="43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87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 3: Potential Focus areas of Phase III	</a:t>
            </a:r>
            <a:endParaRPr lang="en-US" dirty="0"/>
          </a:p>
        </p:txBody>
      </p:sp>
      <p:sp>
        <p:nvSpPr>
          <p:cNvPr id="3" name="Content Placeholder 2"/>
          <p:cNvSpPr>
            <a:spLocks noGrp="1"/>
          </p:cNvSpPr>
          <p:nvPr>
            <p:ph idx="1"/>
          </p:nvPr>
        </p:nvSpPr>
        <p:spPr/>
        <p:txBody>
          <a:bodyPr/>
          <a:lstStyle/>
          <a:p>
            <a:r>
              <a:rPr lang="en-US" dirty="0" smtClean="0"/>
              <a:t>Does the AWG curriculum improve a soldier’s adaptable behaviors?  </a:t>
            </a:r>
          </a:p>
          <a:p>
            <a:endParaRPr lang="en-US" dirty="0" smtClean="0"/>
          </a:p>
          <a:p>
            <a:r>
              <a:rPr lang="en-US" dirty="0" smtClean="0"/>
              <a:t>Is the AWG curriculum transferable?  If a soldier attends AWG’s training – can it improve the adaptability of the entire unit?</a:t>
            </a:r>
          </a:p>
          <a:p>
            <a:endParaRPr lang="en-US" dirty="0" smtClean="0"/>
          </a:p>
          <a:p>
            <a:r>
              <a:rPr lang="en-US" dirty="0" smtClean="0"/>
              <a:t>Can adaptability scores be used to recruit better soldiers?</a:t>
            </a:r>
          </a:p>
          <a:p>
            <a:endParaRPr lang="en-US" dirty="0" smtClean="0"/>
          </a:p>
          <a:p>
            <a:r>
              <a:rPr lang="en-US" dirty="0" smtClean="0"/>
              <a:t>Can adaptability concepts be integrated into other TRADOC courses?</a:t>
            </a:r>
          </a:p>
          <a:p>
            <a:endParaRPr lang="en-US" dirty="0" smtClean="0"/>
          </a:p>
          <a:p>
            <a:r>
              <a:rPr lang="en-US" dirty="0" smtClean="0"/>
              <a:t>Are soldiers that have taken adaptability training more effective soldiers relative to those that have not taken adaptability training?</a:t>
            </a:r>
            <a:endParaRPr lang="en-US" dirty="0"/>
          </a:p>
        </p:txBody>
      </p:sp>
    </p:spTree>
    <p:extLst>
      <p:ext uri="{BB962C8B-B14F-4D97-AF65-F5344CB8AC3E}">
        <p14:creationId xmlns:p14="http://schemas.microsoft.com/office/powerpoint/2010/main" val="13714044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ounded Rectangle 3"/>
          <p:cNvSpPr/>
          <p:nvPr/>
        </p:nvSpPr>
        <p:spPr>
          <a:xfrm>
            <a:off x="914400" y="1676400"/>
            <a:ext cx="7391400" cy="3886200"/>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Extra Content</a:t>
            </a:r>
            <a:endParaRPr lang="en-US" sz="3600" dirty="0"/>
          </a:p>
        </p:txBody>
      </p:sp>
    </p:spTree>
    <p:extLst>
      <p:ext uri="{BB962C8B-B14F-4D97-AF65-F5344CB8AC3E}">
        <p14:creationId xmlns:p14="http://schemas.microsoft.com/office/powerpoint/2010/main" val="3082995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Study Outcomes – So What?</a:t>
            </a:r>
            <a:endParaRPr lang="en-US" dirty="0"/>
          </a:p>
        </p:txBody>
      </p:sp>
      <p:sp>
        <p:nvSpPr>
          <p:cNvPr id="3" name="Content Placeholder 2"/>
          <p:cNvSpPr>
            <a:spLocks noGrp="1"/>
          </p:cNvSpPr>
          <p:nvPr>
            <p:ph idx="1"/>
          </p:nvPr>
        </p:nvSpPr>
        <p:spPr>
          <a:xfrm>
            <a:off x="457200" y="1126398"/>
            <a:ext cx="4876800" cy="5257800"/>
          </a:xfrm>
        </p:spPr>
        <p:txBody>
          <a:bodyPr>
            <a:normAutofit lnSpcReduction="10000"/>
          </a:bodyPr>
          <a:lstStyle/>
          <a:p>
            <a:r>
              <a:rPr lang="en-US" dirty="0" smtClean="0"/>
              <a:t>Understanding these underlying metrics of adaptability allows for a scientifically based focus on future training</a:t>
            </a:r>
          </a:p>
          <a:p>
            <a:r>
              <a:rPr lang="en-US" dirty="0" smtClean="0"/>
              <a:t>Adaptability is difficult to train if not clearly defined – as it is preparing individuals to effectively change their behavior for the unknown</a:t>
            </a:r>
          </a:p>
          <a:p>
            <a:r>
              <a:rPr lang="en-US" dirty="0" smtClean="0"/>
              <a:t>Matching performance on Executive function tasks to adaptability performance allows for trainers to obtain a baseline of  individuals prior to their course – as well as gives them more options of areas to focus on (cognitive flexibility, inhibition, working memory) that are proven to have skill transfer</a:t>
            </a:r>
            <a:endParaRPr lang="en-US" dirty="0"/>
          </a:p>
        </p:txBody>
      </p:sp>
      <p:grpSp>
        <p:nvGrpSpPr>
          <p:cNvPr id="4" name="Group 3"/>
          <p:cNvGrpSpPr/>
          <p:nvPr/>
        </p:nvGrpSpPr>
        <p:grpSpPr>
          <a:xfrm>
            <a:off x="6172200" y="1310361"/>
            <a:ext cx="2334986" cy="1449160"/>
            <a:chOff x="2438400" y="5546604"/>
            <a:chExt cx="1621971" cy="1006596"/>
          </a:xfrm>
        </p:grpSpPr>
        <p:sp>
          <p:nvSpPr>
            <p:cNvPr id="5" name="Isosceles Triangle 4"/>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Isosceles Triangle 5"/>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7" name="Group 6"/>
          <p:cNvGrpSpPr/>
          <p:nvPr/>
        </p:nvGrpSpPr>
        <p:grpSpPr>
          <a:xfrm>
            <a:off x="6172200" y="2863567"/>
            <a:ext cx="2334986" cy="1449160"/>
            <a:chOff x="2438400" y="5546604"/>
            <a:chExt cx="1621971" cy="1006596"/>
          </a:xfrm>
        </p:grpSpPr>
        <p:sp>
          <p:nvSpPr>
            <p:cNvPr id="8" name="Isosceles Triangle 7"/>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Isosceles Triangle 8"/>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grpSp>
        <p:nvGrpSpPr>
          <p:cNvPr id="10" name="Group 9"/>
          <p:cNvGrpSpPr/>
          <p:nvPr/>
        </p:nvGrpSpPr>
        <p:grpSpPr>
          <a:xfrm>
            <a:off x="6203544" y="4423956"/>
            <a:ext cx="2334986" cy="1449160"/>
            <a:chOff x="2438400" y="5546604"/>
            <a:chExt cx="1621971" cy="1006596"/>
          </a:xfrm>
        </p:grpSpPr>
        <p:sp>
          <p:nvSpPr>
            <p:cNvPr id="11" name="Isosceles Triangle 10"/>
            <p:cNvSpPr/>
            <p:nvPr/>
          </p:nvSpPr>
          <p:spPr>
            <a:xfrm>
              <a:off x="2438400" y="5562600"/>
              <a:ext cx="1600200" cy="990600"/>
            </a:xfrm>
            <a:prstGeom prst="triangle">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2" name="Isosceles Triangle 11"/>
            <p:cNvSpPr/>
            <p:nvPr/>
          </p:nvSpPr>
          <p:spPr>
            <a:xfrm flipH="1" flipV="1">
              <a:off x="2460173" y="5546604"/>
              <a:ext cx="1600198" cy="995710"/>
            </a:xfrm>
            <a:prstGeom prst="triangle">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grpSp>
      <p:sp>
        <p:nvSpPr>
          <p:cNvPr id="13" name="TextBox 12"/>
          <p:cNvSpPr txBox="1"/>
          <p:nvPr/>
        </p:nvSpPr>
        <p:spPr>
          <a:xfrm rot="1829036">
            <a:off x="6979172" y="1522581"/>
            <a:ext cx="1510715" cy="646331"/>
          </a:xfrm>
          <a:prstGeom prst="rect">
            <a:avLst/>
          </a:prstGeom>
          <a:noFill/>
        </p:spPr>
        <p:txBody>
          <a:bodyPr wrap="square" rtlCol="0">
            <a:spAutoFit/>
          </a:bodyPr>
          <a:lstStyle/>
          <a:p>
            <a:pPr algn="ctr"/>
            <a:r>
              <a:rPr lang="en-US" dirty="0" smtClean="0"/>
              <a:t>Cognitive Flexibility</a:t>
            </a:r>
            <a:endParaRPr lang="en-US" dirty="0"/>
          </a:p>
        </p:txBody>
      </p:sp>
      <p:sp>
        <p:nvSpPr>
          <p:cNvPr id="14" name="TextBox 13"/>
          <p:cNvSpPr txBox="1"/>
          <p:nvPr/>
        </p:nvSpPr>
        <p:spPr>
          <a:xfrm>
            <a:off x="6131863" y="1989020"/>
            <a:ext cx="1312071" cy="738664"/>
          </a:xfrm>
          <a:prstGeom prst="rect">
            <a:avLst/>
          </a:prstGeom>
          <a:noFill/>
        </p:spPr>
        <p:txBody>
          <a:bodyPr wrap="square" rtlCol="0">
            <a:spAutoFit/>
          </a:bodyPr>
          <a:lstStyle/>
          <a:p>
            <a:pPr algn="ctr"/>
            <a:r>
              <a:rPr lang="en-US" sz="1400" dirty="0" smtClean="0"/>
              <a:t>Understand the need for change</a:t>
            </a:r>
            <a:endParaRPr lang="en-US" sz="1400" dirty="0"/>
          </a:p>
        </p:txBody>
      </p:sp>
      <p:sp>
        <p:nvSpPr>
          <p:cNvPr id="15" name="TextBox 14"/>
          <p:cNvSpPr txBox="1"/>
          <p:nvPr/>
        </p:nvSpPr>
        <p:spPr>
          <a:xfrm rot="1829036">
            <a:off x="6979172" y="3232312"/>
            <a:ext cx="1510715" cy="369332"/>
          </a:xfrm>
          <a:prstGeom prst="rect">
            <a:avLst/>
          </a:prstGeom>
          <a:noFill/>
        </p:spPr>
        <p:txBody>
          <a:bodyPr wrap="square" rtlCol="0">
            <a:spAutoFit/>
          </a:bodyPr>
          <a:lstStyle/>
          <a:p>
            <a:pPr algn="ctr"/>
            <a:r>
              <a:rPr lang="en-US" dirty="0" smtClean="0"/>
              <a:t>Inhibition</a:t>
            </a:r>
            <a:endParaRPr lang="en-US" dirty="0"/>
          </a:p>
        </p:txBody>
      </p:sp>
      <p:sp>
        <p:nvSpPr>
          <p:cNvPr id="16" name="Rectangle 15"/>
          <p:cNvSpPr/>
          <p:nvPr/>
        </p:nvSpPr>
        <p:spPr>
          <a:xfrm>
            <a:off x="6131863" y="3531782"/>
            <a:ext cx="1480458" cy="738664"/>
          </a:xfrm>
          <a:prstGeom prst="rect">
            <a:avLst/>
          </a:prstGeom>
        </p:spPr>
        <p:txBody>
          <a:bodyPr wrap="square">
            <a:spAutoFit/>
          </a:bodyPr>
          <a:lstStyle/>
          <a:p>
            <a:pPr algn="ctr"/>
            <a:r>
              <a:rPr lang="en-US" sz="1400" dirty="0"/>
              <a:t>Carry out an effective change in behavior</a:t>
            </a:r>
          </a:p>
        </p:txBody>
      </p:sp>
      <p:sp>
        <p:nvSpPr>
          <p:cNvPr id="17" name="Rectangle 16"/>
          <p:cNvSpPr/>
          <p:nvPr/>
        </p:nvSpPr>
        <p:spPr>
          <a:xfrm>
            <a:off x="6234887" y="5118780"/>
            <a:ext cx="1499641" cy="738664"/>
          </a:xfrm>
          <a:prstGeom prst="rect">
            <a:avLst/>
          </a:prstGeom>
        </p:spPr>
        <p:txBody>
          <a:bodyPr wrap="square">
            <a:spAutoFit/>
          </a:bodyPr>
          <a:lstStyle/>
          <a:p>
            <a:pPr algn="ctr"/>
            <a:r>
              <a:rPr lang="en-US" sz="1400" dirty="0"/>
              <a:t>Maintain the intent in carrying out the mission</a:t>
            </a:r>
          </a:p>
        </p:txBody>
      </p:sp>
      <p:sp>
        <p:nvSpPr>
          <p:cNvPr id="18" name="TextBox 17"/>
          <p:cNvSpPr txBox="1"/>
          <p:nvPr/>
        </p:nvSpPr>
        <p:spPr>
          <a:xfrm rot="1829036">
            <a:off x="7049432" y="4651247"/>
            <a:ext cx="1510715" cy="646331"/>
          </a:xfrm>
          <a:prstGeom prst="rect">
            <a:avLst/>
          </a:prstGeom>
          <a:noFill/>
        </p:spPr>
        <p:txBody>
          <a:bodyPr wrap="square" rtlCol="0">
            <a:spAutoFit/>
          </a:bodyPr>
          <a:lstStyle/>
          <a:p>
            <a:pPr algn="ctr"/>
            <a:r>
              <a:rPr lang="en-US" dirty="0" smtClean="0"/>
              <a:t>Working Memory</a:t>
            </a:r>
            <a:endParaRPr lang="en-US" dirty="0"/>
          </a:p>
        </p:txBody>
      </p:sp>
    </p:spTree>
    <p:extLst>
      <p:ext uri="{BB962C8B-B14F-4D97-AF65-F5344CB8AC3E}">
        <p14:creationId xmlns:p14="http://schemas.microsoft.com/office/powerpoint/2010/main" val="3631681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Collaborative Approach</a:t>
            </a:r>
            <a:endParaRPr lang="en-US" dirty="0"/>
          </a:p>
        </p:txBody>
      </p:sp>
      <p:graphicFrame>
        <p:nvGraphicFramePr>
          <p:cNvPr id="8" name="Diagram 7"/>
          <p:cNvGraphicFramePr/>
          <p:nvPr>
            <p:extLst>
              <p:ext uri="{D42A27DB-BD31-4B8C-83A1-F6EECF244321}">
                <p14:modId xmlns:p14="http://schemas.microsoft.com/office/powerpoint/2010/main" val="338786876"/>
              </p:ext>
            </p:extLst>
          </p:nvPr>
        </p:nvGraphicFramePr>
        <p:xfrm>
          <a:off x="4852186" y="914400"/>
          <a:ext cx="4825214" cy="350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ectangular Callout 13"/>
          <p:cNvSpPr/>
          <p:nvPr/>
        </p:nvSpPr>
        <p:spPr>
          <a:xfrm>
            <a:off x="152400" y="990600"/>
            <a:ext cx="4572000" cy="2743200"/>
          </a:xfrm>
          <a:prstGeom prst="wedgeRectCallout">
            <a:avLst>
              <a:gd name="adj1" fmla="val 80363"/>
              <a:gd name="adj2" fmla="val -19733"/>
            </a:avLst>
          </a:pr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defTabSz="457200">
              <a:spcBef>
                <a:spcPts val="300"/>
              </a:spcBef>
              <a:spcAft>
                <a:spcPts val="300"/>
              </a:spcAft>
            </a:pPr>
            <a:r>
              <a:rPr lang="en-US" sz="1400" b="1" dirty="0">
                <a:solidFill>
                  <a:srgbClr val="0A237A"/>
                </a:solidFill>
              </a:rPr>
              <a:t>Multi-disciplinary Team:</a:t>
            </a:r>
          </a:p>
          <a:p>
            <a:pPr defTabSz="457200">
              <a:spcBef>
                <a:spcPts val="300"/>
              </a:spcBef>
              <a:spcAft>
                <a:spcPts val="300"/>
              </a:spcAft>
            </a:pPr>
            <a:r>
              <a:rPr lang="en-US" sz="1400" dirty="0">
                <a:solidFill>
                  <a:srgbClr val="0A237A"/>
                </a:solidFill>
              </a:rPr>
              <a:t>Amy Haufler Ph.D., </a:t>
            </a:r>
            <a:r>
              <a:rPr lang="en-US" sz="1400" dirty="0" err="1">
                <a:solidFill>
                  <a:prstClr val="black"/>
                </a:solidFill>
              </a:rPr>
              <a:t>Kinesiologist</a:t>
            </a:r>
            <a:r>
              <a:rPr lang="en-US" sz="1400" dirty="0">
                <a:solidFill>
                  <a:prstClr val="black"/>
                </a:solidFill>
              </a:rPr>
              <a:t>, Neuroscience</a:t>
            </a:r>
          </a:p>
          <a:p>
            <a:pPr defTabSz="457200">
              <a:spcBef>
                <a:spcPts val="300"/>
              </a:spcBef>
              <a:spcAft>
                <a:spcPts val="300"/>
              </a:spcAft>
            </a:pPr>
            <a:r>
              <a:rPr lang="en-US" sz="1400" dirty="0">
                <a:solidFill>
                  <a:srgbClr val="0A237A"/>
                </a:solidFill>
              </a:rPr>
              <a:t>Kevin Ryan: </a:t>
            </a:r>
            <a:r>
              <a:rPr lang="en-US" sz="1400" dirty="0">
                <a:solidFill>
                  <a:srgbClr val="000000"/>
                </a:solidFill>
              </a:rPr>
              <a:t>Operations Research Analyst</a:t>
            </a:r>
          </a:p>
          <a:p>
            <a:pPr defTabSz="457200">
              <a:spcBef>
                <a:spcPts val="300"/>
              </a:spcBef>
              <a:spcAft>
                <a:spcPts val="300"/>
              </a:spcAft>
            </a:pPr>
            <a:r>
              <a:rPr lang="en-US" sz="1400" dirty="0">
                <a:solidFill>
                  <a:srgbClr val="0A237A"/>
                </a:solidFill>
              </a:rPr>
              <a:t>Mary </a:t>
            </a:r>
            <a:r>
              <a:rPr lang="en-US" sz="1400" dirty="0" err="1">
                <a:solidFill>
                  <a:srgbClr val="0A237A"/>
                </a:solidFill>
              </a:rPr>
              <a:t>Luongo</a:t>
            </a:r>
            <a:r>
              <a:rPr lang="en-US" sz="1400" dirty="0">
                <a:solidFill>
                  <a:srgbClr val="0A237A"/>
                </a:solidFill>
              </a:rPr>
              <a:t>: </a:t>
            </a:r>
            <a:r>
              <a:rPr lang="en-US" sz="1400" dirty="0">
                <a:solidFill>
                  <a:prstClr val="black"/>
                </a:solidFill>
              </a:rPr>
              <a:t>Biomedical Systems Engineer</a:t>
            </a:r>
          </a:p>
          <a:p>
            <a:pPr defTabSz="457200">
              <a:spcBef>
                <a:spcPts val="300"/>
              </a:spcBef>
              <a:spcAft>
                <a:spcPts val="300"/>
              </a:spcAft>
            </a:pPr>
            <a:r>
              <a:rPr lang="en-US" sz="1400" dirty="0">
                <a:solidFill>
                  <a:srgbClr val="0A237A"/>
                </a:solidFill>
              </a:rPr>
              <a:t>Mark </a:t>
            </a:r>
            <a:r>
              <a:rPr lang="en-US" sz="1400" dirty="0" err="1">
                <a:solidFill>
                  <a:srgbClr val="0A237A"/>
                </a:solidFill>
              </a:rPr>
              <a:t>Weyrick</a:t>
            </a:r>
            <a:r>
              <a:rPr lang="en-US" sz="1400" dirty="0">
                <a:solidFill>
                  <a:srgbClr val="0A237A"/>
                </a:solidFill>
              </a:rPr>
              <a:t>: </a:t>
            </a:r>
            <a:r>
              <a:rPr lang="en-US" sz="1400" dirty="0">
                <a:solidFill>
                  <a:prstClr val="black"/>
                </a:solidFill>
              </a:rPr>
              <a:t>Mechanical Engineer</a:t>
            </a:r>
          </a:p>
          <a:p>
            <a:pPr defTabSz="457200">
              <a:spcBef>
                <a:spcPts val="300"/>
              </a:spcBef>
              <a:spcAft>
                <a:spcPts val="300"/>
              </a:spcAft>
            </a:pPr>
            <a:r>
              <a:rPr lang="en-US" sz="1400" dirty="0">
                <a:solidFill>
                  <a:srgbClr val="0A237A"/>
                </a:solidFill>
              </a:rPr>
              <a:t>James </a:t>
            </a:r>
            <a:r>
              <a:rPr lang="en-US" sz="1400" dirty="0" err="1">
                <a:solidFill>
                  <a:srgbClr val="0A237A"/>
                </a:solidFill>
              </a:rPr>
              <a:t>Gavrillis</a:t>
            </a:r>
            <a:r>
              <a:rPr lang="en-US" sz="1400" dirty="0">
                <a:solidFill>
                  <a:srgbClr val="0A237A"/>
                </a:solidFill>
              </a:rPr>
              <a:t>: </a:t>
            </a:r>
            <a:r>
              <a:rPr lang="en-US" sz="1400" dirty="0">
                <a:solidFill>
                  <a:srgbClr val="000000"/>
                </a:solidFill>
              </a:rPr>
              <a:t>Army Adaptability SME, JSO</a:t>
            </a:r>
          </a:p>
          <a:p>
            <a:pPr defTabSz="457200">
              <a:spcBef>
                <a:spcPts val="300"/>
              </a:spcBef>
              <a:spcAft>
                <a:spcPts val="300"/>
              </a:spcAft>
            </a:pPr>
            <a:r>
              <a:rPr lang="en-US" sz="1400" dirty="0" smtClean="0">
                <a:solidFill>
                  <a:schemeClr val="accent1">
                    <a:lumMod val="50000"/>
                  </a:schemeClr>
                </a:solidFill>
              </a:rPr>
              <a:t>Felipe </a:t>
            </a:r>
            <a:r>
              <a:rPr lang="en-US" sz="1400" dirty="0">
                <a:solidFill>
                  <a:schemeClr val="accent1">
                    <a:lumMod val="50000"/>
                  </a:schemeClr>
                </a:solidFill>
              </a:rPr>
              <a:t>Westhelle:  </a:t>
            </a:r>
            <a:r>
              <a:rPr lang="en-US" sz="1400" dirty="0" smtClean="0">
                <a:solidFill>
                  <a:srgbClr val="000000"/>
                </a:solidFill>
              </a:rPr>
              <a:t>International Relations</a:t>
            </a:r>
          </a:p>
          <a:p>
            <a:pPr defTabSz="457200">
              <a:spcBef>
                <a:spcPts val="300"/>
              </a:spcBef>
              <a:spcAft>
                <a:spcPts val="300"/>
              </a:spcAft>
            </a:pPr>
            <a:r>
              <a:rPr lang="en-US" sz="1400" dirty="0" smtClean="0">
                <a:solidFill>
                  <a:schemeClr val="accent1">
                    <a:lumMod val="50000"/>
                  </a:schemeClr>
                </a:solidFill>
              </a:rPr>
              <a:t>Collin </a:t>
            </a:r>
            <a:r>
              <a:rPr lang="en-US" sz="1400" dirty="0">
                <a:solidFill>
                  <a:schemeClr val="accent1">
                    <a:lumMod val="50000"/>
                  </a:schemeClr>
                </a:solidFill>
              </a:rPr>
              <a:t>Kaufman: </a:t>
            </a:r>
            <a:r>
              <a:rPr lang="en-US" sz="1400" dirty="0">
                <a:solidFill>
                  <a:srgbClr val="000000"/>
                </a:solidFill>
              </a:rPr>
              <a:t>Bioengineering </a:t>
            </a:r>
            <a:endParaRPr lang="en-US" sz="1400" dirty="0" smtClean="0">
              <a:solidFill>
                <a:srgbClr val="000000"/>
              </a:solidFill>
            </a:endParaRPr>
          </a:p>
          <a:p>
            <a:pPr defTabSz="457200">
              <a:spcBef>
                <a:spcPts val="300"/>
              </a:spcBef>
              <a:spcAft>
                <a:spcPts val="300"/>
              </a:spcAft>
            </a:pPr>
            <a:r>
              <a:rPr lang="en-US" sz="1400" dirty="0" smtClean="0">
                <a:solidFill>
                  <a:schemeClr val="accent1">
                    <a:lumMod val="50000"/>
                  </a:schemeClr>
                </a:solidFill>
              </a:rPr>
              <a:t>Theodore Plettner: </a:t>
            </a:r>
            <a:r>
              <a:rPr lang="en-US" sz="1400" dirty="0" smtClean="0">
                <a:solidFill>
                  <a:srgbClr val="000000"/>
                </a:solidFill>
              </a:rPr>
              <a:t>International Relations</a:t>
            </a:r>
            <a:endParaRPr lang="en-US" sz="1400" dirty="0">
              <a:solidFill>
                <a:srgbClr val="000000"/>
              </a:solidFill>
            </a:endParaRPr>
          </a:p>
        </p:txBody>
      </p:sp>
      <p:sp>
        <p:nvSpPr>
          <p:cNvPr id="16" name="Rectangular Callout 15"/>
          <p:cNvSpPr/>
          <p:nvPr/>
        </p:nvSpPr>
        <p:spPr>
          <a:xfrm>
            <a:off x="152400" y="3962400"/>
            <a:ext cx="4572000" cy="2514600"/>
          </a:xfrm>
          <a:prstGeom prst="wedgeRectCallout">
            <a:avLst>
              <a:gd name="adj1" fmla="val 67365"/>
              <a:gd name="adj2" fmla="val -53719"/>
            </a:avLst>
          </a:pr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r>
              <a:rPr lang="en-US" sz="1400" b="1" dirty="0">
                <a:solidFill>
                  <a:prstClr val="black"/>
                </a:solidFill>
              </a:rPr>
              <a:t>Joe Moran, PhD</a:t>
            </a:r>
            <a:r>
              <a:rPr lang="en-US" sz="1400" dirty="0">
                <a:solidFill>
                  <a:prstClr val="black"/>
                </a:solidFill>
              </a:rPr>
              <a:t>, Cognitive Scientist</a:t>
            </a:r>
          </a:p>
          <a:p>
            <a:r>
              <a:rPr lang="en-US" sz="1400" dirty="0">
                <a:solidFill>
                  <a:prstClr val="black"/>
                </a:solidFill>
              </a:rPr>
              <a:t>US Army Natick Soldier Research, </a:t>
            </a:r>
          </a:p>
          <a:p>
            <a:r>
              <a:rPr lang="en-US" sz="1400" dirty="0">
                <a:solidFill>
                  <a:prstClr val="black"/>
                </a:solidFill>
              </a:rPr>
              <a:t>Development and Engineering Center</a:t>
            </a:r>
          </a:p>
          <a:p>
            <a:endParaRPr lang="en-US" sz="1400" dirty="0">
              <a:solidFill>
                <a:prstClr val="black"/>
              </a:solidFill>
            </a:endParaRPr>
          </a:p>
          <a:p>
            <a:r>
              <a:rPr lang="en-US" sz="1400" b="1" dirty="0">
                <a:solidFill>
                  <a:prstClr val="black"/>
                </a:solidFill>
              </a:rPr>
              <a:t>Frederick Gregory, PhD</a:t>
            </a:r>
            <a:r>
              <a:rPr lang="en-US" sz="1400" dirty="0">
                <a:solidFill>
                  <a:prstClr val="black"/>
                </a:solidFill>
              </a:rPr>
              <a:t>, Program Manager</a:t>
            </a:r>
          </a:p>
          <a:p>
            <a:r>
              <a:rPr lang="en-US" sz="1400" dirty="0">
                <a:solidFill>
                  <a:prstClr val="black"/>
                </a:solidFill>
              </a:rPr>
              <a:t>Neurophysiology and Cognitive Neuroscience </a:t>
            </a:r>
          </a:p>
          <a:p>
            <a:r>
              <a:rPr lang="en-US" sz="1400" dirty="0">
                <a:solidFill>
                  <a:prstClr val="black"/>
                </a:solidFill>
              </a:rPr>
              <a:t>Army Research Office</a:t>
            </a:r>
          </a:p>
          <a:p>
            <a:endParaRPr lang="en-US" sz="1400" dirty="0">
              <a:solidFill>
                <a:prstClr val="black"/>
              </a:solidFill>
            </a:endParaRPr>
          </a:p>
          <a:p>
            <a:r>
              <a:rPr lang="en-US" sz="1400" b="1" dirty="0">
                <a:solidFill>
                  <a:prstClr val="black"/>
                </a:solidFill>
              </a:rPr>
              <a:t>Martin </a:t>
            </a:r>
            <a:r>
              <a:rPr lang="en-US" sz="1400" b="1" dirty="0" err="1">
                <a:solidFill>
                  <a:prstClr val="black"/>
                </a:solidFill>
              </a:rPr>
              <a:t>Bink</a:t>
            </a:r>
            <a:r>
              <a:rPr lang="en-US" sz="1400" b="1" dirty="0">
                <a:solidFill>
                  <a:prstClr val="black"/>
                </a:solidFill>
              </a:rPr>
              <a:t>, PhD</a:t>
            </a:r>
            <a:r>
              <a:rPr lang="en-US" sz="1400" dirty="0">
                <a:solidFill>
                  <a:prstClr val="black"/>
                </a:solidFill>
              </a:rPr>
              <a:t>, Research Psychologist</a:t>
            </a:r>
          </a:p>
          <a:p>
            <a:r>
              <a:rPr lang="en-US" sz="1400" dirty="0">
                <a:solidFill>
                  <a:prstClr val="black"/>
                </a:solidFill>
              </a:rPr>
              <a:t>US Army Research Institute</a:t>
            </a:r>
          </a:p>
        </p:txBody>
      </p:sp>
      <p:pic>
        <p:nvPicPr>
          <p:cNvPr id="17" name="Picture 2" descr="http://www.stripes.com/polopoly_fs/1.336059.1427056210!/image/image.jpg_gen/derivatives/landscape_804/image.jpg"/>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886200" y="2889913"/>
            <a:ext cx="914400" cy="76768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www.mcgill.ca/neuroscience/files/neuroscience/images/iStock_5809739_403px.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69312" y="1091825"/>
            <a:ext cx="502688" cy="5026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descr="http://www.spherepr.com.au/images/analist.jpg"/>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0" b="100000" l="0" r="100000">
                        <a14:foregroundMark x1="15758" y1="77576" x2="15758" y2="77576"/>
                        <a14:foregroundMark x1="12121" y1="85455" x2="12121" y2="85455"/>
                        <a14:foregroundMark x1="24848" y1="68485" x2="24848" y2="68485"/>
                        <a14:foregroundMark x1="29697" y1="61818" x2="29697" y2="61818"/>
                        <a14:foregroundMark x1="32727" y1="55758" x2="32727" y2="55758"/>
                        <a14:foregroundMark x1="39394" y1="85455" x2="39394" y2="85455"/>
                        <a14:foregroundMark x1="26667" y1="87273" x2="26667" y2="87273"/>
                        <a14:foregroundMark x1="13939" y1="92121" x2="13939" y2="92121"/>
                      </a14:backgroundRemoval>
                    </a14:imgEffect>
                  </a14:imgLayer>
                </a14:imgProps>
              </a:ext>
              <a:ext uri="{28A0092B-C50C-407E-A947-70E740481C1C}">
                <a14:useLocalDpi xmlns:a14="http://schemas.microsoft.com/office/drawing/2010/main" val="0"/>
              </a:ext>
            </a:extLst>
          </a:blip>
          <a:srcRect/>
          <a:stretch>
            <a:fillRect/>
          </a:stretch>
        </p:blipFill>
        <p:spPr bwMode="auto">
          <a:xfrm>
            <a:off x="4114800" y="1670713"/>
            <a:ext cx="504781" cy="50478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https://home.elementascience.org/wp-content/uploads/2013/09/icon-sustainable-engineering.png"/>
          <p:cNvPicPr>
            <a:picLocks noChangeAspect="1" noChangeArrowheads="1"/>
          </p:cNvPicPr>
          <p:nvPr/>
        </p:nvPicPr>
        <p:blipFill>
          <a:blip r:embed="rId13" cstate="print">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4114800" y="2280313"/>
            <a:ext cx="504781" cy="50478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ular Callout 10"/>
          <p:cNvSpPr/>
          <p:nvPr/>
        </p:nvSpPr>
        <p:spPr>
          <a:xfrm>
            <a:off x="5257800" y="4648200"/>
            <a:ext cx="3352800" cy="1905000"/>
          </a:xfrm>
          <a:prstGeom prst="wedgeRectCallout">
            <a:avLst>
              <a:gd name="adj1" fmla="val 32813"/>
              <a:gd name="adj2" fmla="val -63200"/>
            </a:avLst>
          </a:pr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r>
              <a:rPr lang="en-US" sz="1500" dirty="0">
                <a:solidFill>
                  <a:prstClr val="black"/>
                </a:solidFill>
              </a:rPr>
              <a:t>-  AWG Adaptability SMEs</a:t>
            </a:r>
          </a:p>
          <a:p>
            <a:pPr marL="165100" indent="-165100">
              <a:buFontTx/>
              <a:buChar char="-"/>
            </a:pPr>
            <a:r>
              <a:rPr lang="en-US" sz="1500" dirty="0">
                <a:solidFill>
                  <a:prstClr val="black"/>
                </a:solidFill>
              </a:rPr>
              <a:t>Easy Squadron – AWALP, ASLTE, Cadet Command training</a:t>
            </a:r>
          </a:p>
          <a:p>
            <a:pPr marL="165100" indent="-165100">
              <a:buFontTx/>
              <a:buChar char="-"/>
            </a:pPr>
            <a:r>
              <a:rPr lang="en-US" sz="1500" dirty="0">
                <a:solidFill>
                  <a:prstClr val="black"/>
                </a:solidFill>
              </a:rPr>
              <a:t>Dog Squadron – Assessment and Evaluation</a:t>
            </a:r>
          </a:p>
          <a:p>
            <a:pPr marL="165100" indent="-165100">
              <a:buFontTx/>
              <a:buChar char="-"/>
            </a:pPr>
            <a:r>
              <a:rPr lang="en-US" sz="1500" dirty="0">
                <a:solidFill>
                  <a:prstClr val="black"/>
                </a:solidFill>
              </a:rPr>
              <a:t>Access to Adaptability SMEs</a:t>
            </a:r>
          </a:p>
          <a:p>
            <a:pPr marL="165100" indent="-165100">
              <a:buFontTx/>
              <a:buChar char="-"/>
            </a:pPr>
            <a:r>
              <a:rPr lang="en-US" sz="1500" dirty="0" smtClean="0">
                <a:solidFill>
                  <a:prstClr val="black"/>
                </a:solidFill>
              </a:rPr>
              <a:t>Facilitate  engineering evaluation and data </a:t>
            </a:r>
            <a:r>
              <a:rPr lang="en-US" sz="1500" dirty="0">
                <a:solidFill>
                  <a:prstClr val="black"/>
                </a:solidFill>
              </a:rPr>
              <a:t>collection</a:t>
            </a:r>
          </a:p>
        </p:txBody>
      </p:sp>
      <p:pic>
        <p:nvPicPr>
          <p:cNvPr id="12" name="Picture 2" descr="http://microwaveheating.wsu.edu/cmember/images/Army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819407" y="4114800"/>
            <a:ext cx="752593" cy="609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research.ece.ncsu.edu/vissta/wp-content/uploads/2013/09/aro-logo.gif"/>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6200" y="49530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http://sonic.northwestern.edu/wp-content/uploads/2011/07/ARI.gif"/>
          <p:cNvPicPr>
            <a:picLocks noChangeAspect="1" noChangeArrowheads="1"/>
          </p:cNvPicPr>
          <p:nvPr/>
        </p:nvPicPr>
        <p:blipFill>
          <a:blip r:embed="rId16"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886200" y="5791200"/>
            <a:ext cx="68519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4070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http://media.moddb.com/images/games/1/29/28829/Project_MOBA_Infantry_Silhouettes_V3.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82" r="79595" b="50000"/>
          <a:stretch/>
        </p:blipFill>
        <p:spPr bwMode="auto">
          <a:xfrm>
            <a:off x="228600" y="4195618"/>
            <a:ext cx="1066800" cy="236220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1066800" y="3604166"/>
            <a:ext cx="1752600" cy="1371600"/>
            <a:chOff x="1219199" y="4178990"/>
            <a:chExt cx="1752600" cy="1371600"/>
          </a:xfrm>
        </p:grpSpPr>
        <p:sp>
          <p:nvSpPr>
            <p:cNvPr id="6" name="Cloud Callout 5"/>
            <p:cNvSpPr/>
            <p:nvPr/>
          </p:nvSpPr>
          <p:spPr>
            <a:xfrm>
              <a:off x="1219199" y="4178990"/>
              <a:ext cx="1752600" cy="1371600"/>
            </a:xfrm>
            <a:prstGeom prst="cloudCallout">
              <a:avLst>
                <a:gd name="adj1" fmla="val -69921"/>
                <a:gd name="adj2" fmla="val 2193"/>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100" dirty="0"/>
            </a:p>
          </p:txBody>
        </p:sp>
        <p:pic>
          <p:nvPicPr>
            <p:cNvPr id="7" name="Picture 6" descr="http://quantumcu.com/wp-content/uploads/2012/02/Problem_Soluti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4419600"/>
              <a:ext cx="914399" cy="923636"/>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12" descr="http://www.clker.com/cliparts/e/7/0/4/12958951371265153555blindeye.sv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3763" y="5380911"/>
            <a:ext cx="906037" cy="495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C:\Users\luongme1\AppData\Local\Microsoft\Windows\Temporary Internet Files\Content.IE5\K0ZKGA8C\23493485345[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0979" y="5460386"/>
            <a:ext cx="584013" cy="49245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908846" y="5985729"/>
            <a:ext cx="2971800" cy="369332"/>
          </a:xfrm>
          <a:prstGeom prst="rect">
            <a:avLst/>
          </a:prstGeom>
          <a:noFill/>
        </p:spPr>
        <p:txBody>
          <a:bodyPr wrap="square" rtlCol="0">
            <a:spAutoFit/>
          </a:bodyPr>
          <a:lstStyle/>
          <a:p>
            <a:r>
              <a:rPr lang="en-US" dirty="0" smtClean="0"/>
              <a:t>“I know </a:t>
            </a:r>
            <a:r>
              <a:rPr lang="en-US" i="1" dirty="0" smtClean="0"/>
              <a:t>it</a:t>
            </a:r>
            <a:r>
              <a:rPr lang="en-US" dirty="0" smtClean="0"/>
              <a:t> when I see </a:t>
            </a:r>
            <a:r>
              <a:rPr lang="en-US" i="1" dirty="0" smtClean="0"/>
              <a:t>it</a:t>
            </a:r>
            <a:r>
              <a:rPr lang="en-US" dirty="0" smtClean="0"/>
              <a:t>”</a:t>
            </a:r>
            <a:endParaRPr lang="en-US" dirty="0"/>
          </a:p>
        </p:txBody>
      </p:sp>
      <p:sp>
        <p:nvSpPr>
          <p:cNvPr id="11" name="Right Arrow 10"/>
          <p:cNvSpPr/>
          <p:nvPr/>
        </p:nvSpPr>
        <p:spPr>
          <a:xfrm>
            <a:off x="2698043" y="5180180"/>
            <a:ext cx="4013016" cy="576118"/>
          </a:xfrm>
          <a:prstGeom prst="rightArrow">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AWG/APL Collaboration</a:t>
            </a:r>
            <a:endParaRPr lang="en-US" dirty="0"/>
          </a:p>
        </p:txBody>
      </p:sp>
      <p:sp>
        <p:nvSpPr>
          <p:cNvPr id="12" name="Flowchart: Alternate Process 11"/>
          <p:cNvSpPr/>
          <p:nvPr/>
        </p:nvSpPr>
        <p:spPr>
          <a:xfrm>
            <a:off x="6908266" y="3789871"/>
            <a:ext cx="2071284" cy="919931"/>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Adaptability</a:t>
            </a:r>
            <a:endParaRPr lang="en-US" dirty="0"/>
          </a:p>
        </p:txBody>
      </p:sp>
      <p:grpSp>
        <p:nvGrpSpPr>
          <p:cNvPr id="13" name="Group 12"/>
          <p:cNvGrpSpPr/>
          <p:nvPr/>
        </p:nvGrpSpPr>
        <p:grpSpPr>
          <a:xfrm>
            <a:off x="2683932" y="4040748"/>
            <a:ext cx="4013016" cy="1033992"/>
            <a:chOff x="3352800" y="3297622"/>
            <a:chExt cx="4013016" cy="1033992"/>
          </a:xfrm>
        </p:grpSpPr>
        <p:grpSp>
          <p:nvGrpSpPr>
            <p:cNvPr id="14" name="Group 13"/>
            <p:cNvGrpSpPr/>
            <p:nvPr/>
          </p:nvGrpSpPr>
          <p:grpSpPr>
            <a:xfrm>
              <a:off x="3352800" y="3297622"/>
              <a:ext cx="4013016" cy="1033992"/>
              <a:chOff x="3352800" y="3804820"/>
              <a:chExt cx="4013016" cy="1033992"/>
            </a:xfrm>
          </p:grpSpPr>
          <p:grpSp>
            <p:nvGrpSpPr>
              <p:cNvPr id="16" name="Group 15"/>
              <p:cNvGrpSpPr/>
              <p:nvPr/>
            </p:nvGrpSpPr>
            <p:grpSpPr>
              <a:xfrm>
                <a:off x="3352800" y="3814618"/>
                <a:ext cx="3009762" cy="1024194"/>
                <a:chOff x="3352800" y="3814618"/>
                <a:chExt cx="3009762" cy="1024194"/>
              </a:xfrm>
            </p:grpSpPr>
            <p:sp>
              <p:nvSpPr>
                <p:cNvPr id="18" name="Rounded Rectangle 17"/>
                <p:cNvSpPr/>
                <p:nvPr/>
              </p:nvSpPr>
              <p:spPr>
                <a:xfrm>
                  <a:off x="3352800" y="3814618"/>
                  <a:ext cx="1003254" cy="51209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b="1" dirty="0" smtClean="0"/>
                    <a:t>Physical Adaptability</a:t>
                  </a:r>
                  <a:endParaRPr lang="en-US" sz="800" b="1" dirty="0"/>
                </a:p>
              </p:txBody>
            </p:sp>
            <p:grpSp>
              <p:nvGrpSpPr>
                <p:cNvPr id="19" name="Group 18"/>
                <p:cNvGrpSpPr/>
                <p:nvPr/>
              </p:nvGrpSpPr>
              <p:grpSpPr>
                <a:xfrm>
                  <a:off x="4356054" y="3814618"/>
                  <a:ext cx="2006508" cy="512097"/>
                  <a:chOff x="4356054" y="3814618"/>
                  <a:chExt cx="2006508" cy="512097"/>
                </a:xfrm>
              </p:grpSpPr>
              <p:sp>
                <p:nvSpPr>
                  <p:cNvPr id="24" name="Rounded Rectangle 23"/>
                  <p:cNvSpPr/>
                  <p:nvPr/>
                </p:nvSpPr>
                <p:spPr>
                  <a:xfrm>
                    <a:off x="4356054" y="3814618"/>
                    <a:ext cx="1003254" cy="51209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dirty="0" smtClean="0"/>
                      <a:t>Handling Crisis</a:t>
                    </a:r>
                    <a:endParaRPr lang="en-US" sz="800" b="1" dirty="0"/>
                  </a:p>
                </p:txBody>
              </p:sp>
              <p:sp>
                <p:nvSpPr>
                  <p:cNvPr id="25" name="Rounded Rectangle 24"/>
                  <p:cNvSpPr/>
                  <p:nvPr/>
                </p:nvSpPr>
                <p:spPr>
                  <a:xfrm>
                    <a:off x="5359308" y="3814618"/>
                    <a:ext cx="1003254" cy="51209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dirty="0" smtClean="0"/>
                      <a:t>Handling Stress</a:t>
                    </a:r>
                    <a:endParaRPr lang="en-US" sz="800" b="1" dirty="0"/>
                  </a:p>
                </p:txBody>
              </p:sp>
            </p:grpSp>
            <p:grpSp>
              <p:nvGrpSpPr>
                <p:cNvPr id="20" name="Group 19"/>
                <p:cNvGrpSpPr/>
                <p:nvPr/>
              </p:nvGrpSpPr>
              <p:grpSpPr>
                <a:xfrm>
                  <a:off x="4356054" y="4326715"/>
                  <a:ext cx="2006508" cy="512097"/>
                  <a:chOff x="4356054" y="3814618"/>
                  <a:chExt cx="2006508" cy="512097"/>
                </a:xfrm>
              </p:grpSpPr>
              <p:sp>
                <p:nvSpPr>
                  <p:cNvPr id="22" name="Rounded Rectangle 21"/>
                  <p:cNvSpPr/>
                  <p:nvPr/>
                </p:nvSpPr>
                <p:spPr>
                  <a:xfrm>
                    <a:off x="4356054" y="3814618"/>
                    <a:ext cx="1003254" cy="51209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dirty="0" smtClean="0"/>
                      <a:t>Thinking Creatively</a:t>
                    </a:r>
                    <a:endParaRPr lang="en-US" sz="800" b="1" dirty="0"/>
                  </a:p>
                </p:txBody>
              </p:sp>
              <p:sp>
                <p:nvSpPr>
                  <p:cNvPr id="23" name="Rounded Rectangle 22"/>
                  <p:cNvSpPr/>
                  <p:nvPr/>
                </p:nvSpPr>
                <p:spPr>
                  <a:xfrm>
                    <a:off x="5359308" y="3814618"/>
                    <a:ext cx="1003254" cy="512097"/>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dirty="0" smtClean="0"/>
                      <a:t>Dealing with Ambiguity</a:t>
                    </a:r>
                    <a:endParaRPr lang="en-US" sz="800" b="1" dirty="0"/>
                  </a:p>
                </p:txBody>
              </p:sp>
            </p:grpSp>
            <p:sp>
              <p:nvSpPr>
                <p:cNvPr id="21" name="Rounded Rectangle 20"/>
                <p:cNvSpPr/>
                <p:nvPr/>
              </p:nvSpPr>
              <p:spPr>
                <a:xfrm>
                  <a:off x="3352800" y="4326714"/>
                  <a:ext cx="1003254" cy="512097"/>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b="1" dirty="0" smtClean="0"/>
                    <a:t>Learning Tasks, Technologies, Procedures</a:t>
                  </a:r>
                  <a:endParaRPr lang="en-US" sz="800" b="1" dirty="0"/>
                </a:p>
              </p:txBody>
            </p:sp>
          </p:grpSp>
          <p:sp>
            <p:nvSpPr>
              <p:cNvPr id="17" name="Rounded Rectangle 16"/>
              <p:cNvSpPr/>
              <p:nvPr/>
            </p:nvSpPr>
            <p:spPr>
              <a:xfrm>
                <a:off x="6362562" y="3804820"/>
                <a:ext cx="1003254" cy="51209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800" b="1" dirty="0" smtClean="0"/>
                  <a:t>Interpersonal Adaptability</a:t>
                </a:r>
                <a:endParaRPr lang="en-US" sz="800" b="1" dirty="0"/>
              </a:p>
            </p:txBody>
          </p:sp>
        </p:grpSp>
        <p:sp>
          <p:nvSpPr>
            <p:cNvPr id="15" name="Rounded Rectangle 14"/>
            <p:cNvSpPr/>
            <p:nvPr/>
          </p:nvSpPr>
          <p:spPr>
            <a:xfrm>
              <a:off x="6362562" y="3819517"/>
              <a:ext cx="1003254" cy="512097"/>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800" b="1" dirty="0" smtClean="0"/>
                <a:t>Cultural Adaptability</a:t>
              </a:r>
              <a:endParaRPr lang="en-US" sz="800" b="1" dirty="0"/>
            </a:p>
          </p:txBody>
        </p:sp>
      </p:grpSp>
      <p:pic>
        <p:nvPicPr>
          <p:cNvPr id="26" name="Picture 16" descr="http://www.imazecorp.com/wp-content/uploads/2013/08/heart-rate-graph.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095" y="4423151"/>
            <a:ext cx="877454" cy="10372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http://thetechnologicalcitizen.com/wp-content/uploads/2010/02/braincog.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816" t="13638" r="13581"/>
          <a:stretch/>
        </p:blipFill>
        <p:spPr bwMode="auto">
          <a:xfrm>
            <a:off x="8183916" y="4428414"/>
            <a:ext cx="795634" cy="946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8" name="Picture 16" descr="https://encrypted-tbn3.gstatic.com/images?q=tbn:ANd9GcRkt25TpH3HMgw8cqB2oh2TzZgLt9y-gzHc8qHDARr4Vm0UUmPs"/>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95111" l="0" r="100000"/>
                    </a14:imgEffect>
                  </a14:imgLayer>
                </a14:imgProps>
              </a:ext>
              <a:ext uri="{28A0092B-C50C-407E-A947-70E740481C1C}">
                <a14:useLocalDpi xmlns:a14="http://schemas.microsoft.com/office/drawing/2010/main" val="0"/>
              </a:ext>
            </a:extLst>
          </a:blip>
          <a:srcRect/>
          <a:stretch>
            <a:fillRect/>
          </a:stretch>
        </p:blipFill>
        <p:spPr bwMode="auto">
          <a:xfrm>
            <a:off x="8183916" y="4941768"/>
            <a:ext cx="960084" cy="96008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9" descr="https://www.barplan.com/wp-content/uploads/2014/08/handshake-icon.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7715" y="4863410"/>
            <a:ext cx="694552" cy="6945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4091307" y="5639850"/>
            <a:ext cx="2104014" cy="276999"/>
          </a:xfrm>
          <a:prstGeom prst="rect">
            <a:avLst/>
          </a:prstGeom>
          <a:noFill/>
        </p:spPr>
        <p:txBody>
          <a:bodyPr wrap="square" rtlCol="0">
            <a:spAutoFit/>
          </a:bodyPr>
          <a:lstStyle/>
          <a:p>
            <a:r>
              <a:rPr lang="en-US" sz="1200" dirty="0" smtClean="0"/>
              <a:t>I-ADAPT Model</a:t>
            </a:r>
            <a:endParaRPr lang="en-US" sz="1200" dirty="0"/>
          </a:p>
        </p:txBody>
      </p:sp>
    </p:spTree>
    <p:extLst>
      <p:ext uri="{BB962C8B-B14F-4D97-AF65-F5344CB8AC3E}">
        <p14:creationId xmlns:p14="http://schemas.microsoft.com/office/powerpoint/2010/main" val="1397984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910353" y="5300085"/>
            <a:ext cx="1294012" cy="595964"/>
            <a:chOff x="910353" y="5300085"/>
            <a:chExt cx="1294012" cy="595964"/>
          </a:xfrm>
        </p:grpSpPr>
        <p:sp>
          <p:nvSpPr>
            <p:cNvPr id="3" name="Rectangle 2"/>
            <p:cNvSpPr/>
            <p:nvPr/>
          </p:nvSpPr>
          <p:spPr>
            <a:xfrm>
              <a:off x="910353" y="5300085"/>
              <a:ext cx="386435" cy="51171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23" name="Rectangle 22"/>
            <p:cNvSpPr/>
            <p:nvPr/>
          </p:nvSpPr>
          <p:spPr>
            <a:xfrm rot="5400000">
              <a:off x="1364141" y="5055826"/>
              <a:ext cx="386435" cy="129401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grpSp>
        <p:nvGrpSpPr>
          <p:cNvPr id="24" name="Group 23"/>
          <p:cNvGrpSpPr/>
          <p:nvPr/>
        </p:nvGrpSpPr>
        <p:grpSpPr>
          <a:xfrm>
            <a:off x="2769980" y="5770987"/>
            <a:ext cx="1294012" cy="579404"/>
            <a:chOff x="897842" y="5300085"/>
            <a:chExt cx="1294012" cy="579404"/>
          </a:xfrm>
        </p:grpSpPr>
        <p:sp>
          <p:nvSpPr>
            <p:cNvPr id="25" name="Rectangle 24"/>
            <p:cNvSpPr/>
            <p:nvPr/>
          </p:nvSpPr>
          <p:spPr>
            <a:xfrm>
              <a:off x="910353" y="5300085"/>
              <a:ext cx="386435" cy="511719"/>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26" name="Rectangle 25"/>
            <p:cNvSpPr/>
            <p:nvPr/>
          </p:nvSpPr>
          <p:spPr>
            <a:xfrm rot="5400000">
              <a:off x="1351630" y="5039266"/>
              <a:ext cx="386435" cy="1294012"/>
            </a:xfrm>
            <a:prstGeom prst="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grpSp>
      <p:sp>
        <p:nvSpPr>
          <p:cNvPr id="15" name="Rectangle 14"/>
          <p:cNvSpPr/>
          <p:nvPr/>
        </p:nvSpPr>
        <p:spPr>
          <a:xfrm rot="5400000">
            <a:off x="6402595" y="941290"/>
            <a:ext cx="171699" cy="5311107"/>
          </a:xfrm>
          <a:prstGeom prst="rect">
            <a:avLst/>
          </a:prstGeom>
          <a:ln/>
        </p:spPr>
        <p:style>
          <a:lnRef idx="1">
            <a:schemeClr val="dk1"/>
          </a:lnRef>
          <a:fillRef idx="2">
            <a:schemeClr val="dk1"/>
          </a:fillRef>
          <a:effectRef idx="1">
            <a:schemeClr val="dk1"/>
          </a:effectRef>
          <a:fontRef idx="minor">
            <a:schemeClr val="dk1"/>
          </a:fontRef>
        </p:style>
        <p:txBody>
          <a:bodyPr vert="vert270" rtlCol="0" anchor="ctr"/>
          <a:lstStyle/>
          <a:p>
            <a:pPr algn="ctr"/>
            <a:r>
              <a:rPr lang="en-US" sz="1400" b="1" dirty="0">
                <a:solidFill>
                  <a:prstClr val="black"/>
                </a:solidFill>
              </a:rPr>
              <a:t>GAP</a:t>
            </a:r>
          </a:p>
        </p:txBody>
      </p:sp>
      <p:sp>
        <p:nvSpPr>
          <p:cNvPr id="16" name="Curved Down Arrow 15"/>
          <p:cNvSpPr/>
          <p:nvPr/>
        </p:nvSpPr>
        <p:spPr>
          <a:xfrm rot="5400000">
            <a:off x="8296563" y="3542935"/>
            <a:ext cx="889245" cy="324069"/>
          </a:xfrm>
          <a:prstGeom prst="curvedDown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prstClr val="black"/>
              </a:solidFill>
            </a:endParaRPr>
          </a:p>
        </p:txBody>
      </p:sp>
      <p:sp>
        <p:nvSpPr>
          <p:cNvPr id="2" name="Title 1"/>
          <p:cNvSpPr>
            <a:spLocks noGrp="1"/>
          </p:cNvSpPr>
          <p:nvPr>
            <p:ph type="title"/>
          </p:nvPr>
        </p:nvSpPr>
        <p:spPr/>
        <p:txBody>
          <a:bodyPr>
            <a:normAutofit/>
          </a:bodyPr>
          <a:lstStyle/>
          <a:p>
            <a:r>
              <a:rPr lang="en-US" dirty="0" smtClean="0"/>
              <a:t>Phase 1: State of the Practice</a:t>
            </a:r>
            <a:endParaRPr lang="en-US" dirty="0"/>
          </a:p>
        </p:txBody>
      </p:sp>
      <p:graphicFrame>
        <p:nvGraphicFramePr>
          <p:cNvPr id="9" name="Chart 8"/>
          <p:cNvGraphicFramePr>
            <a:graphicFrameLocks/>
          </p:cNvGraphicFramePr>
          <p:nvPr>
            <p:extLst>
              <p:ext uri="{D42A27DB-BD31-4B8C-83A1-F6EECF244321}">
                <p14:modId xmlns:p14="http://schemas.microsoft.com/office/powerpoint/2010/main" val="1394255547"/>
              </p:ext>
            </p:extLst>
          </p:nvPr>
        </p:nvGraphicFramePr>
        <p:xfrm>
          <a:off x="-441114" y="1724441"/>
          <a:ext cx="4943475" cy="3071812"/>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3832892" y="2050107"/>
            <a:ext cx="2159566" cy="338554"/>
          </a:xfrm>
          <a:prstGeom prst="rect">
            <a:avLst/>
          </a:prstGeom>
          <a:noFill/>
        </p:spPr>
        <p:txBody>
          <a:bodyPr wrap="none" rtlCol="0">
            <a:spAutoFit/>
          </a:bodyPr>
          <a:lstStyle/>
          <a:p>
            <a:r>
              <a:rPr lang="en-US" sz="1600" b="1" u="sng" dirty="0">
                <a:solidFill>
                  <a:prstClr val="black"/>
                </a:solidFill>
              </a:rPr>
              <a:t>State of the Practice</a:t>
            </a:r>
          </a:p>
        </p:txBody>
      </p:sp>
      <p:sp>
        <p:nvSpPr>
          <p:cNvPr id="12" name="TextBox 11"/>
          <p:cNvSpPr txBox="1"/>
          <p:nvPr/>
        </p:nvSpPr>
        <p:spPr>
          <a:xfrm>
            <a:off x="4076503" y="2340122"/>
            <a:ext cx="4343400" cy="1200329"/>
          </a:xfrm>
          <a:prstGeom prst="rect">
            <a:avLst/>
          </a:prstGeom>
          <a:noFill/>
        </p:spPr>
        <p:txBody>
          <a:bodyPr wrap="square" rtlCol="0">
            <a:spAutoFit/>
          </a:bodyPr>
          <a:lstStyle/>
          <a:p>
            <a:r>
              <a:rPr lang="en-US" sz="1200" b="1" dirty="0">
                <a:solidFill>
                  <a:prstClr val="black"/>
                </a:solidFill>
              </a:rPr>
              <a:t>Adaptable behavior…</a:t>
            </a:r>
          </a:p>
          <a:p>
            <a:r>
              <a:rPr lang="en-US" sz="1200" i="1" dirty="0">
                <a:solidFill>
                  <a:prstClr val="black"/>
                </a:solidFill>
              </a:rPr>
              <a:t>…Requires execution of innovative, challenging, problem solving</a:t>
            </a:r>
          </a:p>
          <a:p>
            <a:r>
              <a:rPr lang="en-US" sz="1200" i="1" dirty="0">
                <a:solidFill>
                  <a:prstClr val="black"/>
                </a:solidFill>
              </a:rPr>
              <a:t>…Involves self-reflection, self-awareness, and self-reliance</a:t>
            </a:r>
          </a:p>
          <a:p>
            <a:r>
              <a:rPr lang="en-US" sz="1200" i="1" dirty="0">
                <a:solidFill>
                  <a:prstClr val="black"/>
                </a:solidFill>
              </a:rPr>
              <a:t>…forces soldiers to optimally perform under conditions of uncertainty</a:t>
            </a:r>
          </a:p>
        </p:txBody>
      </p:sp>
      <p:sp>
        <p:nvSpPr>
          <p:cNvPr id="13" name="TextBox 12"/>
          <p:cNvSpPr txBox="1"/>
          <p:nvPr/>
        </p:nvSpPr>
        <p:spPr>
          <a:xfrm>
            <a:off x="3846021" y="3682693"/>
            <a:ext cx="1650195" cy="338554"/>
          </a:xfrm>
          <a:prstGeom prst="rect">
            <a:avLst/>
          </a:prstGeom>
          <a:noFill/>
        </p:spPr>
        <p:txBody>
          <a:bodyPr wrap="none" rtlCol="0">
            <a:spAutoFit/>
          </a:bodyPr>
          <a:lstStyle/>
          <a:p>
            <a:r>
              <a:rPr lang="en-US" sz="1600" b="1" u="sng" dirty="0">
                <a:solidFill>
                  <a:prstClr val="black"/>
                </a:solidFill>
              </a:rPr>
              <a:t>State of the Art</a:t>
            </a:r>
          </a:p>
        </p:txBody>
      </p:sp>
      <p:sp>
        <p:nvSpPr>
          <p:cNvPr id="14" name="TextBox 13"/>
          <p:cNvSpPr txBox="1"/>
          <p:nvPr/>
        </p:nvSpPr>
        <p:spPr>
          <a:xfrm>
            <a:off x="4311951" y="4021247"/>
            <a:ext cx="4267200" cy="1200329"/>
          </a:xfrm>
          <a:prstGeom prst="rect">
            <a:avLst/>
          </a:prstGeom>
          <a:noFill/>
        </p:spPr>
        <p:txBody>
          <a:bodyPr wrap="square" rtlCol="0">
            <a:spAutoFit/>
          </a:bodyPr>
          <a:lstStyle/>
          <a:p>
            <a:r>
              <a:rPr lang="en-US" sz="1200" b="1" dirty="0">
                <a:solidFill>
                  <a:prstClr val="black"/>
                </a:solidFill>
              </a:rPr>
              <a:t>Adaptability in the Army…</a:t>
            </a:r>
          </a:p>
          <a:p>
            <a:r>
              <a:rPr lang="en-US" sz="1200" i="1" dirty="0">
                <a:solidFill>
                  <a:prstClr val="black"/>
                </a:solidFill>
              </a:rPr>
              <a:t>….Adaptability is a skill that can be trained and tracked in an individual and in teams</a:t>
            </a:r>
          </a:p>
          <a:p>
            <a:r>
              <a:rPr lang="en-US" sz="1200" i="1" dirty="0">
                <a:solidFill>
                  <a:prstClr val="black"/>
                </a:solidFill>
              </a:rPr>
              <a:t>….Adaptability is objective, quantifiable, exportable</a:t>
            </a:r>
          </a:p>
          <a:p>
            <a:r>
              <a:rPr lang="en-US" sz="1200" i="1" dirty="0">
                <a:solidFill>
                  <a:prstClr val="black"/>
                </a:solidFill>
              </a:rPr>
              <a:t>….Army processes are integrated optimizing opportunities for adaptability training</a:t>
            </a:r>
          </a:p>
        </p:txBody>
      </p:sp>
      <p:sp>
        <p:nvSpPr>
          <p:cNvPr id="18" name="Right Arrow 17"/>
          <p:cNvSpPr/>
          <p:nvPr/>
        </p:nvSpPr>
        <p:spPr>
          <a:xfrm>
            <a:off x="5496216" y="5770987"/>
            <a:ext cx="1064902" cy="658130"/>
          </a:xfrm>
          <a:prstGeom prst="right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solidFill>
                <a:prstClr val="black"/>
              </a:solidFill>
            </a:endParaRPr>
          </a:p>
        </p:txBody>
      </p:sp>
      <p:sp>
        <p:nvSpPr>
          <p:cNvPr id="19" name="Rounded Rectangle 18"/>
          <p:cNvSpPr/>
          <p:nvPr/>
        </p:nvSpPr>
        <p:spPr>
          <a:xfrm>
            <a:off x="70765" y="4495800"/>
            <a:ext cx="2133600" cy="87679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prstClr val="black"/>
                </a:solidFill>
              </a:rPr>
              <a:t>Phase 1 </a:t>
            </a:r>
          </a:p>
          <a:p>
            <a:pPr algn="ctr"/>
            <a:r>
              <a:rPr lang="en-US" sz="1400" b="1" dirty="0">
                <a:solidFill>
                  <a:prstClr val="black"/>
                </a:solidFill>
              </a:rPr>
              <a:t>Information and Background</a:t>
            </a:r>
          </a:p>
        </p:txBody>
      </p:sp>
      <p:sp>
        <p:nvSpPr>
          <p:cNvPr id="21" name="Rounded Rectangle 20"/>
          <p:cNvSpPr/>
          <p:nvPr/>
        </p:nvSpPr>
        <p:spPr>
          <a:xfrm>
            <a:off x="6552018" y="5613915"/>
            <a:ext cx="2439582" cy="837705"/>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prstClr val="black"/>
                </a:solidFill>
              </a:rPr>
              <a:t>Phase 2:</a:t>
            </a:r>
          </a:p>
          <a:p>
            <a:pPr algn="ctr"/>
            <a:r>
              <a:rPr lang="en-US" sz="1400" b="1" dirty="0">
                <a:solidFill>
                  <a:prstClr val="black"/>
                </a:solidFill>
              </a:rPr>
              <a:t>Multilevel Assessment of Individual Leader Adaptability</a:t>
            </a:r>
          </a:p>
        </p:txBody>
      </p:sp>
      <p:sp>
        <p:nvSpPr>
          <p:cNvPr id="22" name="Rounded Rectangle 21"/>
          <p:cNvSpPr/>
          <p:nvPr/>
        </p:nvSpPr>
        <p:spPr>
          <a:xfrm>
            <a:off x="1836716" y="4935009"/>
            <a:ext cx="2506683" cy="961041"/>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prstClr val="black"/>
                </a:solidFill>
              </a:rPr>
              <a:t>Observation of Phenomenon Leads to an Operational Definition </a:t>
            </a:r>
            <a:br>
              <a:rPr lang="en-US" sz="1400" b="1" dirty="0">
                <a:solidFill>
                  <a:prstClr val="black"/>
                </a:solidFill>
              </a:rPr>
            </a:br>
            <a:r>
              <a:rPr lang="en-US" sz="1400" b="1" dirty="0">
                <a:solidFill>
                  <a:prstClr val="black"/>
                </a:solidFill>
              </a:rPr>
              <a:t>of Adaptability</a:t>
            </a:r>
          </a:p>
        </p:txBody>
      </p:sp>
      <p:sp>
        <p:nvSpPr>
          <p:cNvPr id="20" name="Rounded Rectangle 19"/>
          <p:cNvSpPr/>
          <p:nvPr/>
        </p:nvSpPr>
        <p:spPr>
          <a:xfrm>
            <a:off x="3881748" y="5595360"/>
            <a:ext cx="2061853" cy="85626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b="1" dirty="0">
                <a:solidFill>
                  <a:prstClr val="black"/>
                </a:solidFill>
              </a:rPr>
              <a:t>Identification of Metrics</a:t>
            </a:r>
          </a:p>
        </p:txBody>
      </p:sp>
      <p:sp>
        <p:nvSpPr>
          <p:cNvPr id="5" name="TextBox 4"/>
          <p:cNvSpPr txBox="1"/>
          <p:nvPr/>
        </p:nvSpPr>
        <p:spPr>
          <a:xfrm>
            <a:off x="228600" y="997803"/>
            <a:ext cx="8915400" cy="830997"/>
          </a:xfrm>
          <a:prstGeom prst="rect">
            <a:avLst/>
          </a:prstGeom>
          <a:noFill/>
        </p:spPr>
        <p:txBody>
          <a:bodyPr wrap="square" rtlCol="0">
            <a:spAutoFit/>
          </a:bodyPr>
          <a:lstStyle/>
          <a:p>
            <a:r>
              <a:rPr lang="en-US" sz="1600" b="1" dirty="0">
                <a:solidFill>
                  <a:prstClr val="black"/>
                </a:solidFill>
              </a:rPr>
              <a:t>Objective: </a:t>
            </a:r>
            <a:r>
              <a:rPr lang="en-US" sz="1600" dirty="0">
                <a:solidFill>
                  <a:prstClr val="black"/>
                </a:solidFill>
              </a:rPr>
              <a:t>Complete a comprehensive review of current program materials, prior assessment efforts and findings, interviews, and field observations to facilitate an understanding of the Army’s perspective and need for adaptability.</a:t>
            </a:r>
          </a:p>
        </p:txBody>
      </p:sp>
    </p:spTree>
    <p:extLst>
      <p:ext uri="{BB962C8B-B14F-4D97-AF65-F5344CB8AC3E}">
        <p14:creationId xmlns:p14="http://schemas.microsoft.com/office/powerpoint/2010/main" val="16395946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4976232" y="5579078"/>
            <a:ext cx="609600" cy="228600"/>
            <a:chOff x="940594" y="4324107"/>
            <a:chExt cx="864394" cy="221646"/>
          </a:xfrm>
        </p:grpSpPr>
        <p:cxnSp>
          <p:nvCxnSpPr>
            <p:cNvPr id="34" name="Straight Connector 33"/>
            <p:cNvCxnSpPr/>
            <p:nvPr/>
          </p:nvCxnSpPr>
          <p:spPr>
            <a:xfrm>
              <a:off x="940594" y="4324107"/>
              <a:ext cx="0" cy="221646"/>
            </a:xfrm>
            <a:prstGeom prst="line">
              <a:avLst/>
            </a:prstGeom>
            <a:ln>
              <a:tailEnd type="none" w="med" len="lg"/>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940594" y="4545753"/>
              <a:ext cx="86439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30" name="Group 29"/>
          <p:cNvGrpSpPr/>
          <p:nvPr/>
        </p:nvGrpSpPr>
        <p:grpSpPr>
          <a:xfrm>
            <a:off x="2465767" y="3667859"/>
            <a:ext cx="609600" cy="228600"/>
            <a:chOff x="940594" y="4324107"/>
            <a:chExt cx="864394" cy="221646"/>
          </a:xfrm>
        </p:grpSpPr>
        <p:cxnSp>
          <p:nvCxnSpPr>
            <p:cNvPr id="31" name="Straight Connector 30"/>
            <p:cNvCxnSpPr/>
            <p:nvPr/>
          </p:nvCxnSpPr>
          <p:spPr>
            <a:xfrm>
              <a:off x="940594" y="4324107"/>
              <a:ext cx="0" cy="221646"/>
            </a:xfrm>
            <a:prstGeom prst="line">
              <a:avLst/>
            </a:prstGeom>
            <a:ln>
              <a:tailEnd type="none" w="med" len="lg"/>
            </a:ln>
          </p:spPr>
          <p:style>
            <a:lnRef idx="3">
              <a:schemeClr val="dk1"/>
            </a:lnRef>
            <a:fillRef idx="0">
              <a:schemeClr val="dk1"/>
            </a:fillRef>
            <a:effectRef idx="2">
              <a:schemeClr val="dk1"/>
            </a:effectRef>
            <a:fontRef idx="minor">
              <a:schemeClr val="tx1"/>
            </a:fontRef>
          </p:style>
        </p:cxnSp>
        <p:cxnSp>
          <p:nvCxnSpPr>
            <p:cNvPr id="32" name="Straight Arrow Connector 31"/>
            <p:cNvCxnSpPr/>
            <p:nvPr/>
          </p:nvCxnSpPr>
          <p:spPr>
            <a:xfrm>
              <a:off x="940594" y="4545753"/>
              <a:ext cx="86439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grpSp>
        <p:nvGrpSpPr>
          <p:cNvPr id="27" name="Group 26"/>
          <p:cNvGrpSpPr/>
          <p:nvPr/>
        </p:nvGrpSpPr>
        <p:grpSpPr>
          <a:xfrm>
            <a:off x="1406762" y="3037635"/>
            <a:ext cx="533400" cy="228600"/>
            <a:chOff x="940594" y="4324107"/>
            <a:chExt cx="864394" cy="221646"/>
          </a:xfrm>
        </p:grpSpPr>
        <p:cxnSp>
          <p:nvCxnSpPr>
            <p:cNvPr id="19" name="Straight Connector 18"/>
            <p:cNvCxnSpPr/>
            <p:nvPr/>
          </p:nvCxnSpPr>
          <p:spPr>
            <a:xfrm>
              <a:off x="940594" y="4324107"/>
              <a:ext cx="0" cy="221646"/>
            </a:xfrm>
            <a:prstGeom prst="line">
              <a:avLst/>
            </a:prstGeom>
            <a:ln>
              <a:tailEnd type="none" w="med" len="lg"/>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940594" y="4545753"/>
              <a:ext cx="86439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sp>
        <p:nvSpPr>
          <p:cNvPr id="2" name="Title 1"/>
          <p:cNvSpPr>
            <a:spLocks noGrp="1"/>
          </p:cNvSpPr>
          <p:nvPr>
            <p:ph type="title"/>
          </p:nvPr>
        </p:nvSpPr>
        <p:spPr/>
        <p:txBody>
          <a:bodyPr/>
          <a:lstStyle/>
          <a:p>
            <a:r>
              <a:rPr lang="en-US" dirty="0" smtClean="0"/>
              <a:t>Approach: Refining and Nesting Adaptability</a:t>
            </a:r>
            <a:endParaRPr lang="en-US" dirty="0"/>
          </a:p>
        </p:txBody>
      </p:sp>
      <p:sp>
        <p:nvSpPr>
          <p:cNvPr id="6" name="TextBox 5"/>
          <p:cNvSpPr txBox="1"/>
          <p:nvPr/>
        </p:nvSpPr>
        <p:spPr>
          <a:xfrm>
            <a:off x="1953144" y="1189463"/>
            <a:ext cx="6934200" cy="830997"/>
          </a:xfrm>
          <a:prstGeom prst="rect">
            <a:avLst/>
          </a:prstGeom>
          <a:noFill/>
        </p:spPr>
        <p:txBody>
          <a:bodyPr wrap="square" rtlCol="0">
            <a:spAutoFit/>
          </a:bodyPr>
          <a:lstStyle/>
          <a:p>
            <a:r>
              <a:rPr lang="en-US" sz="1200" dirty="0">
                <a:solidFill>
                  <a:prstClr val="black"/>
                </a:solidFill>
              </a:rPr>
              <a:t>The </a:t>
            </a:r>
            <a:r>
              <a:rPr lang="en-US" sz="1200" b="1" dirty="0">
                <a:solidFill>
                  <a:prstClr val="black"/>
                </a:solidFill>
              </a:rPr>
              <a:t>fundamental characteristic </a:t>
            </a:r>
            <a:r>
              <a:rPr lang="en-US" sz="1200" dirty="0">
                <a:solidFill>
                  <a:prstClr val="black"/>
                </a:solidFill>
              </a:rPr>
              <a:t>of the Army necessary to provide decisive land power is </a:t>
            </a:r>
            <a:r>
              <a:rPr lang="en-US" sz="1200" b="1" dirty="0">
                <a:solidFill>
                  <a:prstClr val="black"/>
                </a:solidFill>
              </a:rPr>
              <a:t>operational adaptability </a:t>
            </a:r>
            <a:r>
              <a:rPr lang="en-US" sz="1200" dirty="0">
                <a:solidFill>
                  <a:prstClr val="black"/>
                </a:solidFill>
              </a:rPr>
              <a:t>-- the ability of Army leaders, Soldiers, and civilians to </a:t>
            </a:r>
            <a:r>
              <a:rPr lang="en-US" sz="1200" b="1" dirty="0">
                <a:solidFill>
                  <a:prstClr val="black"/>
                </a:solidFill>
              </a:rPr>
              <a:t>shape conditions and respond effectively </a:t>
            </a:r>
            <a:r>
              <a:rPr lang="en-US" sz="1200" dirty="0">
                <a:solidFill>
                  <a:prstClr val="black"/>
                </a:solidFill>
              </a:rPr>
              <a:t>to a broad range of missions and changing threats and situations with appropriate, flexible, and responsive capabilities. </a:t>
            </a:r>
          </a:p>
        </p:txBody>
      </p:sp>
      <p:sp>
        <p:nvSpPr>
          <p:cNvPr id="8" name="TextBox 7"/>
          <p:cNvSpPr txBox="1"/>
          <p:nvPr/>
        </p:nvSpPr>
        <p:spPr>
          <a:xfrm>
            <a:off x="5657386" y="4086361"/>
            <a:ext cx="3558168" cy="1246495"/>
          </a:xfrm>
          <a:prstGeom prst="rect">
            <a:avLst/>
          </a:prstGeom>
          <a:noFill/>
        </p:spPr>
        <p:txBody>
          <a:bodyPr wrap="square" rtlCol="0">
            <a:spAutoFit/>
          </a:bodyPr>
          <a:lstStyle/>
          <a:p>
            <a:r>
              <a:rPr lang="en-US" sz="1200" dirty="0" smtClean="0">
                <a:solidFill>
                  <a:prstClr val="black"/>
                </a:solidFill>
              </a:rPr>
              <a:t> </a:t>
            </a:r>
            <a:endParaRPr lang="en-US" sz="1200" dirty="0">
              <a:solidFill>
                <a:prstClr val="black"/>
              </a:solidFill>
            </a:endParaRPr>
          </a:p>
          <a:p>
            <a:r>
              <a:rPr lang="en-US" sz="1050" dirty="0">
                <a:solidFill>
                  <a:prstClr val="black"/>
                </a:solidFill>
              </a:rPr>
              <a:t>Adaptability has </a:t>
            </a:r>
            <a:r>
              <a:rPr lang="en-US" sz="1050" b="1" dirty="0">
                <a:solidFill>
                  <a:prstClr val="black"/>
                </a:solidFill>
              </a:rPr>
              <a:t>two key components</a:t>
            </a:r>
            <a:r>
              <a:rPr lang="en-US" sz="1050" dirty="0">
                <a:solidFill>
                  <a:prstClr val="black"/>
                </a:solidFill>
              </a:rPr>
              <a:t>. The ability of a leader to: </a:t>
            </a:r>
          </a:p>
          <a:p>
            <a:r>
              <a:rPr lang="en-US" sz="1050" dirty="0">
                <a:solidFill>
                  <a:prstClr val="black"/>
                </a:solidFill>
              </a:rPr>
              <a:t>-- </a:t>
            </a:r>
            <a:r>
              <a:rPr lang="en-US" sz="1050" b="1" dirty="0">
                <a:solidFill>
                  <a:prstClr val="black"/>
                </a:solidFill>
              </a:rPr>
              <a:t>identify</a:t>
            </a:r>
            <a:r>
              <a:rPr lang="en-US" sz="1050" dirty="0">
                <a:solidFill>
                  <a:prstClr val="black"/>
                </a:solidFill>
              </a:rPr>
              <a:t> the essential elements critical for performance in each new situation. </a:t>
            </a:r>
          </a:p>
          <a:p>
            <a:r>
              <a:rPr lang="en-US" sz="1050" dirty="0">
                <a:solidFill>
                  <a:prstClr val="black"/>
                </a:solidFill>
              </a:rPr>
              <a:t>-- </a:t>
            </a:r>
            <a:r>
              <a:rPr lang="en-US" sz="1050" b="1" dirty="0">
                <a:solidFill>
                  <a:prstClr val="black"/>
                </a:solidFill>
              </a:rPr>
              <a:t>change</a:t>
            </a:r>
            <a:r>
              <a:rPr lang="en-US" sz="1050" dirty="0">
                <a:solidFill>
                  <a:prstClr val="black"/>
                </a:solidFill>
              </a:rPr>
              <a:t> his practices or his unit by quickly capitalizing on strengths and minimizing weaknesses. </a:t>
            </a:r>
          </a:p>
        </p:txBody>
      </p: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27425" y1="7670" x2="27425" y2="7670"/>
                        <a14:foregroundMark x1="22742" y1="37168" x2="22742" y2="37168"/>
                        <a14:foregroundMark x1="15385" y1="8850" x2="15385" y2="8850"/>
                        <a14:foregroundMark x1="51839" y1="12389" x2="51839" y2="12389"/>
                        <a14:foregroundMark x1="52843" y1="16814" x2="52843" y2="16814"/>
                        <a14:foregroundMark x1="33110" y1="17404" x2="30435" y2="17699"/>
                        <a14:foregroundMark x1="22742" y1="20649" x2="17726" y2="20649"/>
                        <a14:foregroundMark x1="12375" y1="26254" x2="12375" y2="26254"/>
                        <a14:foregroundMark x1="10702" y1="37168" x2="10702" y2="38938"/>
                        <a14:foregroundMark x1="15050" y1="48968" x2="15050" y2="53392"/>
                        <a14:foregroundMark x1="14047" y1="62242" x2="13378" y2="65192"/>
                        <a14:foregroundMark x1="10702" y1="76106" x2="10702" y2="76106"/>
                        <a14:foregroundMark x1="17391" y1="71976" x2="18729" y2="70501"/>
                        <a14:foregroundMark x1="28428" y1="59292" x2="29431" y2="56342"/>
                        <a14:foregroundMark x1="30769" y1="53392" x2="27425" y2="41888"/>
                        <a14:foregroundMark x1="27759" y1="36283" x2="27759" y2="36283"/>
                        <a14:foregroundMark x1="29766" y1="34513" x2="30435" y2="39823"/>
                        <a14:foregroundMark x1="29766" y1="53392" x2="28428" y2="54572"/>
                        <a14:foregroundMark x1="26087" y1="63717" x2="24415" y2="65487"/>
                        <a14:foregroundMark x1="19732" y1="67552" x2="15050" y2="63422"/>
                        <a14:foregroundMark x1="13378" y1="61652" x2="9699" y2="59292"/>
                        <a14:foregroundMark x1="9030" y1="58407" x2="9030" y2="58407"/>
                        <a14:foregroundMark x1="9030" y1="60767" x2="8696" y2="64602"/>
                        <a14:foregroundMark x1="8361" y1="71091" x2="8361" y2="71091"/>
                        <a14:foregroundMark x1="11706" y1="73451" x2="13378" y2="73451"/>
                        <a14:foregroundMark x1="21070" y1="74336" x2="22742" y2="73451"/>
                        <a14:foregroundMark x1="25084" y1="73156" x2="26087" y2="69322"/>
                        <a14:foregroundMark x1="26756" y1="67257" x2="26756" y2="65192"/>
                        <a14:foregroundMark x1="26756" y1="56342" x2="24080" y2="51032"/>
                        <a14:foregroundMark x1="22742" y1="48673" x2="17726" y2="45133"/>
                        <a14:foregroundMark x1="16722" y1="42773" x2="11037" y2="35988"/>
                        <a14:foregroundMark x1="10033" y1="28614" x2="10702" y2="22124"/>
                        <a14:foregroundMark x1="12375" y1="18289" x2="13378" y2="15339"/>
                        <a14:foregroundMark x1="14047" y1="12979" x2="14381" y2="11504"/>
                        <a14:foregroundMark x1="14381" y1="7080" x2="17391" y2="6785"/>
                        <a14:foregroundMark x1="26756" y1="8555" x2="32776" y2="8850"/>
                        <a14:foregroundMark x1="37124" y1="8850" x2="42809" y2="8850"/>
                        <a14:foregroundMark x1="49833" y1="8850" x2="53846" y2="8850"/>
                        <a14:foregroundMark x1="58528" y1="8850" x2="61873" y2="8555"/>
                        <a14:foregroundMark x1="63880" y1="9735" x2="63880" y2="12979"/>
                        <a14:foregroundMark x1="63880" y1="17699" x2="63880" y2="21239"/>
                        <a14:foregroundMark x1="62542" y1="24189" x2="59866" y2="24189"/>
                        <a14:foregroundMark x1="45151" y1="21534" x2="33779" y2="20354"/>
                        <a14:foregroundMark x1="29766" y1="20354" x2="25084" y2="24189"/>
                        <a14:foregroundMark x1="23077" y1="28319" x2="21070" y2="30973"/>
                        <a14:foregroundMark x1="18395" y1="34513" x2="16054" y2="34513"/>
                        <a14:foregroundMark x1="16388" y1="28024" x2="18729" y2="25369"/>
                        <a14:foregroundMark x1="21070" y1="23304" x2="23077" y2="21239"/>
                        <a14:foregroundMark x1="23411" y1="16519" x2="24080" y2="8850"/>
                        <a14:foregroundMark x1="24415" y1="8555" x2="24415" y2="8555"/>
                        <a14:foregroundMark x1="20736" y1="4720" x2="18395" y2="4130"/>
                        <a14:foregroundMark x1="11706" y1="4720" x2="11706" y2="4720"/>
                        <a14:foregroundMark x1="28428" y1="5015" x2="29766" y2="5605"/>
                        <a14:foregroundMark x1="37124" y1="7080" x2="40468" y2="7080"/>
                        <a14:foregroundMark x1="53177" y1="6195" x2="57191" y2="5900"/>
                        <a14:foregroundMark x1="59866" y1="6195" x2="61873" y2="5900"/>
                        <a14:foregroundMark x1="63880" y1="5605" x2="63880" y2="5605"/>
                        <a14:foregroundMark x1="49833" y1="6195" x2="46154" y2="5015"/>
                        <a14:foregroundMark x1="40803" y1="5015" x2="36455" y2="4720"/>
                        <a14:foregroundMark x1="32776" y1="5015" x2="31773" y2="6785"/>
                        <a14:foregroundMark x1="30769" y1="12389" x2="33110" y2="13569"/>
                        <a14:foregroundMark x1="48495" y1="15634" x2="50836" y2="13864"/>
                        <a14:foregroundMark x1="53846" y1="13864" x2="56187" y2="15339"/>
                        <a14:foregroundMark x1="58194" y1="18584" x2="51839" y2="18584"/>
                        <a14:foregroundMark x1="48161" y1="18879" x2="46154" y2="19469"/>
                        <a14:foregroundMark x1="40803" y1="23304" x2="37124" y2="26254"/>
                        <a14:foregroundMark x1="28428" y1="33923" x2="26756" y2="35988"/>
                        <a14:foregroundMark x1="19398" y1="46608" x2="19398" y2="46608"/>
                        <a14:foregroundMark x1="17726" y1="47198" x2="13378" y2="44838"/>
                        <a14:foregroundMark x1="12040" y1="44248" x2="12040" y2="44248"/>
                        <a14:foregroundMark x1="10702" y1="46608" x2="11037" y2="48673"/>
                        <a14:foregroundMark x1="46488" y1="17699" x2="46488" y2="17699"/>
                        <a14:foregroundMark x1="45151" y1="17404" x2="45151" y2="17404"/>
                        <a14:foregroundMark x1="41806" y1="16814" x2="40468" y2="16519"/>
                        <a14:foregroundMark x1="39465" y1="18879" x2="46154" y2="19469"/>
                        <a14:foregroundMark x1="48829" y1="19469" x2="50502" y2="19469"/>
                        <a14:foregroundMark x1="37793" y1="17404" x2="17726" y2="11799"/>
                        <a14:foregroundMark x1="15050" y1="12684" x2="15050" y2="12684"/>
                        <a14:foregroundMark x1="24415" y1="23599" x2="22742" y2="26254"/>
                        <a14:foregroundMark x1="18729" y1="28614" x2="17726" y2="30973"/>
                        <a14:foregroundMark x1="15050" y1="28024" x2="12375" y2="24484"/>
                        <a14:foregroundMark x1="12040" y1="24189" x2="12040" y2="24189"/>
                        <a14:foregroundMark x1="6355" y1="20354" x2="6355" y2="20354"/>
                        <a14:backgroundMark x1="90301" y1="10619" x2="90301" y2="10619"/>
                        <a14:backgroundMark x1="90301" y1="11504" x2="90301" y2="11504"/>
                        <a14:backgroundMark x1="88294" y1="9735" x2="88294" y2="9735"/>
                        <a14:backgroundMark x1="86288" y1="8555" x2="83946" y2="7965"/>
                        <a14:backgroundMark x1="81940" y1="7965" x2="80602" y2="9735"/>
                        <a14:backgroundMark x1="79599" y1="14749" x2="79599" y2="15929"/>
                        <a14:backgroundMark x1="79264" y1="18879" x2="81605" y2="18879"/>
                        <a14:backgroundMark x1="90301" y1="18584" x2="92642" y2="17404"/>
                        <a14:backgroundMark x1="92642" y1="16519" x2="93645" y2="14749"/>
                        <a14:backgroundMark x1="13043" y1="84071" x2="13043" y2="84071"/>
                        <a14:backgroundMark x1="8361" y1="85251" x2="7692" y2="87021"/>
                        <a14:backgroundMark x1="10033" y1="93510" x2="12375" y2="92625"/>
                        <a14:backgroundMark x1="16054" y1="90855" x2="19398" y2="88201"/>
                        <a14:backgroundMark x1="21070" y1="83776" x2="20736" y2="81121"/>
                        <a14:backgroundMark x1="20067" y1="81121" x2="19398" y2="84956"/>
                        <a14:backgroundMark x1="12375" y1="89676" x2="11037" y2="93510"/>
                        <a14:backgroundMark x1="10033" y1="94690" x2="10033" y2="94690"/>
                        <a14:backgroundMark x1="10702" y1="94985" x2="11037" y2="92035"/>
                      </a14:backgroundRemoval>
                    </a14:imgEffect>
                  </a14:imgLayer>
                </a14:imgProps>
              </a:ext>
              <a:ext uri="{28A0092B-C50C-407E-A947-70E740481C1C}">
                <a14:useLocalDpi xmlns:a14="http://schemas.microsoft.com/office/drawing/2010/main" val="0"/>
              </a:ext>
            </a:extLst>
          </a:blip>
          <a:srcRect/>
          <a:stretch>
            <a:fillRect/>
          </a:stretch>
        </p:blipFill>
        <p:spPr bwMode="auto">
          <a:xfrm>
            <a:off x="23789" y="914400"/>
            <a:ext cx="1828800" cy="2127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690" y="2317586"/>
            <a:ext cx="1143000" cy="14924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28588" y="3088957"/>
            <a:ext cx="1728788" cy="492443"/>
          </a:xfrm>
          <a:prstGeom prst="rect">
            <a:avLst/>
          </a:prstGeom>
          <a:noFill/>
        </p:spPr>
        <p:txBody>
          <a:bodyPr wrap="square" rtlCol="0">
            <a:spAutoFit/>
          </a:bodyPr>
          <a:lstStyle/>
          <a:p>
            <a:pPr algn="ctr"/>
            <a:r>
              <a:rPr lang="en-US" sz="1300" b="1" dirty="0">
                <a:solidFill>
                  <a:prstClr val="black"/>
                </a:solidFill>
              </a:rPr>
              <a:t>Army Capstone Concept</a:t>
            </a:r>
          </a:p>
        </p:txBody>
      </p:sp>
      <p:sp>
        <p:nvSpPr>
          <p:cNvPr id="21" name="TextBox 20"/>
          <p:cNvSpPr txBox="1"/>
          <p:nvPr/>
        </p:nvSpPr>
        <p:spPr>
          <a:xfrm>
            <a:off x="818036" y="3896459"/>
            <a:ext cx="1728788" cy="492443"/>
          </a:xfrm>
          <a:prstGeom prst="rect">
            <a:avLst/>
          </a:prstGeom>
          <a:noFill/>
        </p:spPr>
        <p:txBody>
          <a:bodyPr wrap="square" rtlCol="0">
            <a:spAutoFit/>
          </a:bodyPr>
          <a:lstStyle/>
          <a:p>
            <a:pPr algn="ctr"/>
            <a:r>
              <a:rPr lang="en-US" sz="1300" b="1" dirty="0">
                <a:solidFill>
                  <a:prstClr val="black"/>
                </a:solidFill>
              </a:rPr>
              <a:t>Army Operating Concept</a:t>
            </a:r>
          </a:p>
        </p:txBody>
      </p:sp>
      <p:sp>
        <p:nvSpPr>
          <p:cNvPr id="22" name="TextBox 21"/>
          <p:cNvSpPr txBox="1"/>
          <p:nvPr/>
        </p:nvSpPr>
        <p:spPr>
          <a:xfrm>
            <a:off x="2770567" y="5086635"/>
            <a:ext cx="1728788" cy="492443"/>
          </a:xfrm>
          <a:prstGeom prst="rect">
            <a:avLst/>
          </a:prstGeom>
          <a:noFill/>
        </p:spPr>
        <p:txBody>
          <a:bodyPr wrap="square" rtlCol="0">
            <a:spAutoFit/>
          </a:bodyPr>
          <a:lstStyle/>
          <a:p>
            <a:pPr algn="ctr"/>
            <a:r>
              <a:rPr lang="en-US" sz="1300" b="1" dirty="0">
                <a:solidFill>
                  <a:prstClr val="black"/>
                </a:solidFill>
              </a:rPr>
              <a:t>Army</a:t>
            </a:r>
          </a:p>
          <a:p>
            <a:pPr algn="ctr"/>
            <a:r>
              <a:rPr lang="en-US" sz="1300" b="1" dirty="0">
                <a:solidFill>
                  <a:prstClr val="black"/>
                </a:solidFill>
              </a:rPr>
              <a:t> Leadership</a:t>
            </a:r>
          </a:p>
        </p:txBody>
      </p:sp>
      <p:sp>
        <p:nvSpPr>
          <p:cNvPr id="23" name="TextBox 22"/>
          <p:cNvSpPr txBox="1"/>
          <p:nvPr/>
        </p:nvSpPr>
        <p:spPr>
          <a:xfrm>
            <a:off x="158656" y="5715000"/>
            <a:ext cx="4489544" cy="830997"/>
          </a:xfrm>
          <a:prstGeom prst="rect">
            <a:avLst/>
          </a:prstGeom>
          <a:solidFill>
            <a:schemeClr val="tx1"/>
          </a:solidFill>
        </p:spPr>
        <p:style>
          <a:lnRef idx="0">
            <a:schemeClr val="dk1"/>
          </a:lnRef>
          <a:fillRef idx="3">
            <a:schemeClr val="dk1"/>
          </a:fillRef>
          <a:effectRef idx="3">
            <a:schemeClr val="dk1"/>
          </a:effectRef>
          <a:fontRef idx="minor">
            <a:schemeClr val="lt1"/>
          </a:fontRef>
        </p:style>
        <p:txBody>
          <a:bodyPr wrap="square" rtlCol="0">
            <a:spAutoFit/>
          </a:bodyPr>
          <a:lstStyle/>
          <a:p>
            <a:r>
              <a:rPr lang="en-US" sz="1200" dirty="0">
                <a:solidFill>
                  <a:prstClr val="white"/>
                </a:solidFill>
              </a:rPr>
              <a:t>“Human performance technologies will help the Army develop adaptive leaders, resilient Soldiers, and cohesive teams that thrive in uncertain, dangerous, and chaotic environments.” </a:t>
            </a:r>
          </a:p>
          <a:p>
            <a:r>
              <a:rPr lang="en-US" sz="1200" b="1" i="1" dirty="0">
                <a:solidFill>
                  <a:prstClr val="white"/>
                </a:solidFill>
              </a:rPr>
              <a:t>Army Operating Concept</a:t>
            </a:r>
          </a:p>
        </p:txBody>
      </p:sp>
      <p:sp>
        <p:nvSpPr>
          <p:cNvPr id="28" name="TextBox 27"/>
          <p:cNvSpPr txBox="1"/>
          <p:nvPr/>
        </p:nvSpPr>
        <p:spPr>
          <a:xfrm>
            <a:off x="3289610" y="2209194"/>
            <a:ext cx="5791200" cy="461665"/>
          </a:xfrm>
          <a:prstGeom prst="rect">
            <a:avLst/>
          </a:prstGeom>
          <a:noFill/>
        </p:spPr>
        <p:txBody>
          <a:bodyPr wrap="square" rtlCol="0">
            <a:spAutoFit/>
          </a:bodyPr>
          <a:lstStyle/>
          <a:p>
            <a:r>
              <a:rPr lang="en-US" sz="1200" b="1" dirty="0">
                <a:solidFill>
                  <a:prstClr val="black"/>
                </a:solidFill>
              </a:rPr>
              <a:t>Adaptability is responding to new needs or changes without a loss of functionality. </a:t>
            </a:r>
          </a:p>
        </p:txBody>
      </p:sp>
      <p:pic>
        <p:nvPicPr>
          <p:cNvPr id="3" name="Picture 2"/>
          <p:cNvPicPr>
            <a:picLocks noChangeAspect="1"/>
          </p:cNvPicPr>
          <p:nvPr/>
        </p:nvPicPr>
        <p:blipFill rotWithShape="1">
          <a:blip r:embed="rId6"/>
          <a:srcRect l="32123" t="18660" r="32997" b="12494"/>
          <a:stretch/>
        </p:blipFill>
        <p:spPr>
          <a:xfrm>
            <a:off x="4332249" y="4166963"/>
            <a:ext cx="1066800" cy="1467244"/>
          </a:xfrm>
          <a:prstGeom prst="rect">
            <a:avLst/>
          </a:prstGeom>
          <a:effectLst>
            <a:outerShdw blurRad="292100" dist="139700" dir="2700000" algn="tl" rotWithShape="0">
              <a:srgbClr val="000000">
                <a:alpha val="65000"/>
              </a:srgbClr>
            </a:outerShdw>
          </a:effectLst>
        </p:spPr>
      </p:pic>
      <p:pic>
        <p:nvPicPr>
          <p:cNvPr id="9" name="Picture 8"/>
          <p:cNvPicPr>
            <a:picLocks noChangeAspect="1"/>
          </p:cNvPicPr>
          <p:nvPr/>
        </p:nvPicPr>
        <p:blipFill rotWithShape="1">
          <a:blip r:embed="rId7"/>
          <a:srcRect l="41793" t="7774" r="15485" b="30872"/>
          <a:stretch/>
        </p:blipFill>
        <p:spPr>
          <a:xfrm>
            <a:off x="5585832" y="5410200"/>
            <a:ext cx="914400" cy="1217438"/>
          </a:xfrm>
          <a:prstGeom prst="rect">
            <a:avLst/>
          </a:prstGeom>
          <a:ln>
            <a:noFill/>
          </a:ln>
          <a:effectLst>
            <a:outerShdw blurRad="292100" dist="139700" dir="2700000" algn="tl" rotWithShape="0">
              <a:srgbClr val="333333">
                <a:alpha val="65000"/>
              </a:srgbClr>
            </a:outerShdw>
          </a:effectLst>
        </p:spPr>
      </p:pic>
      <p:sp>
        <p:nvSpPr>
          <p:cNvPr id="37" name="TextBox 36"/>
          <p:cNvSpPr txBox="1"/>
          <p:nvPr/>
        </p:nvSpPr>
        <p:spPr>
          <a:xfrm>
            <a:off x="6794810" y="5427309"/>
            <a:ext cx="2209800" cy="1200329"/>
          </a:xfrm>
          <a:prstGeom prst="rect">
            <a:avLst/>
          </a:prstGeom>
          <a:noFill/>
        </p:spPr>
        <p:txBody>
          <a:bodyPr wrap="square" rtlCol="0">
            <a:spAutoFit/>
          </a:bodyPr>
          <a:lstStyle/>
          <a:p>
            <a:r>
              <a:rPr lang="en-US" sz="1200" b="1" dirty="0">
                <a:solidFill>
                  <a:srgbClr val="000090"/>
                </a:solidFill>
              </a:rPr>
              <a:t>Adaptability</a:t>
            </a:r>
            <a:r>
              <a:rPr lang="en-US" sz="1200" dirty="0">
                <a:solidFill>
                  <a:srgbClr val="000090"/>
                </a:solidFill>
              </a:rPr>
              <a:t> is an </a:t>
            </a:r>
            <a:r>
              <a:rPr lang="en-US" sz="1200" b="1" dirty="0">
                <a:solidFill>
                  <a:srgbClr val="000090"/>
                </a:solidFill>
              </a:rPr>
              <a:t>effective change in behavior in response to an altered situation </a:t>
            </a:r>
            <a:r>
              <a:rPr lang="en-US" sz="1200" dirty="0">
                <a:solidFill>
                  <a:srgbClr val="000090"/>
                </a:solidFill>
              </a:rPr>
              <a:t>while operating within the commander’s intent (AWG).  </a:t>
            </a:r>
          </a:p>
        </p:txBody>
      </p:sp>
      <p:sp>
        <p:nvSpPr>
          <p:cNvPr id="4" name="Down Arrow Callout 3"/>
          <p:cNvSpPr/>
          <p:nvPr/>
        </p:nvSpPr>
        <p:spPr>
          <a:xfrm>
            <a:off x="152400" y="5105400"/>
            <a:ext cx="2895600" cy="609600"/>
          </a:xfrm>
          <a:prstGeom prst="downArrowCallout">
            <a:avLst/>
          </a:prstGeom>
          <a:solidFill>
            <a:schemeClr val="bg1">
              <a:lumMod val="65000"/>
            </a:schemeClr>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b="1" dirty="0">
                <a:solidFill>
                  <a:prstClr val="black"/>
                </a:solidFill>
              </a:rPr>
              <a:t>Assessing Soldier Adaptability Study</a:t>
            </a:r>
          </a:p>
        </p:txBody>
      </p:sp>
      <p:sp>
        <p:nvSpPr>
          <p:cNvPr id="29" name="TextBox 28"/>
          <p:cNvSpPr txBox="1"/>
          <p:nvPr/>
        </p:nvSpPr>
        <p:spPr>
          <a:xfrm>
            <a:off x="2183606" y="4527979"/>
            <a:ext cx="1728788" cy="492443"/>
          </a:xfrm>
          <a:prstGeom prst="rect">
            <a:avLst/>
          </a:prstGeom>
          <a:noFill/>
        </p:spPr>
        <p:txBody>
          <a:bodyPr wrap="square" rtlCol="0">
            <a:spAutoFit/>
          </a:bodyPr>
          <a:lstStyle/>
          <a:p>
            <a:pPr algn="ctr"/>
            <a:r>
              <a:rPr lang="en-US" sz="1300" b="1" dirty="0">
                <a:solidFill>
                  <a:prstClr val="black"/>
                </a:solidFill>
              </a:rPr>
              <a:t>Army Learning Concept</a:t>
            </a:r>
          </a:p>
        </p:txBody>
      </p:sp>
      <p:grpSp>
        <p:nvGrpSpPr>
          <p:cNvPr id="38" name="Group 37"/>
          <p:cNvGrpSpPr/>
          <p:nvPr/>
        </p:nvGrpSpPr>
        <p:grpSpPr>
          <a:xfrm>
            <a:off x="3671960" y="4299379"/>
            <a:ext cx="609600" cy="228600"/>
            <a:chOff x="940594" y="4324107"/>
            <a:chExt cx="864394" cy="221646"/>
          </a:xfrm>
        </p:grpSpPr>
        <p:cxnSp>
          <p:nvCxnSpPr>
            <p:cNvPr id="39" name="Straight Connector 38"/>
            <p:cNvCxnSpPr/>
            <p:nvPr/>
          </p:nvCxnSpPr>
          <p:spPr>
            <a:xfrm>
              <a:off x="940594" y="4324107"/>
              <a:ext cx="0" cy="221646"/>
            </a:xfrm>
            <a:prstGeom prst="line">
              <a:avLst/>
            </a:prstGeom>
            <a:ln>
              <a:tailEnd type="none" w="med" len="lg"/>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a:off x="940594" y="4545753"/>
              <a:ext cx="86439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1026" name="Picture 2" descr="https://metrostate.ims.mnscu.edu/shared/eFolio/eFolio_Application/base/App-alc2015-3.png?_&amp;d2lSessionVa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35550" y="3037635"/>
            <a:ext cx="1050131" cy="13548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7" name="Rectangle 6"/>
          <p:cNvSpPr/>
          <p:nvPr/>
        </p:nvSpPr>
        <p:spPr>
          <a:xfrm>
            <a:off x="4372208" y="2763711"/>
            <a:ext cx="4572000" cy="600164"/>
          </a:xfrm>
          <a:prstGeom prst="rect">
            <a:avLst/>
          </a:prstGeom>
        </p:spPr>
        <p:txBody>
          <a:bodyPr>
            <a:spAutoFit/>
          </a:bodyPr>
          <a:lstStyle/>
          <a:p>
            <a:r>
              <a:rPr lang="en-US" sz="1100" b="1" dirty="0" smtClean="0"/>
              <a:t>The Army will need to take deliberate steps to identify baseline skill levels essential for operational adaptability and outcome measures for each cohort and echelon. </a:t>
            </a:r>
            <a:endParaRPr lang="en-US" sz="1100" b="1" dirty="0"/>
          </a:p>
        </p:txBody>
      </p:sp>
      <p:sp>
        <p:nvSpPr>
          <p:cNvPr id="10" name="Rectangle 9"/>
          <p:cNvSpPr/>
          <p:nvPr/>
        </p:nvSpPr>
        <p:spPr>
          <a:xfrm>
            <a:off x="4659351" y="3496125"/>
            <a:ext cx="4484649" cy="600164"/>
          </a:xfrm>
          <a:prstGeom prst="rect">
            <a:avLst/>
          </a:prstGeom>
        </p:spPr>
        <p:txBody>
          <a:bodyPr wrap="square">
            <a:spAutoFit/>
          </a:bodyPr>
          <a:lstStyle/>
          <a:p>
            <a:r>
              <a:rPr lang="en-US" sz="1100" b="1" dirty="0">
                <a:solidFill>
                  <a:prstClr val="black"/>
                </a:solidFill>
              </a:rPr>
              <a:t>Adaptability </a:t>
            </a:r>
            <a:r>
              <a:rPr lang="en-US" sz="1100" dirty="0">
                <a:solidFill>
                  <a:prstClr val="black"/>
                </a:solidFill>
              </a:rPr>
              <a:t>is an individual’s ability to </a:t>
            </a:r>
            <a:r>
              <a:rPr lang="en-US" sz="1100" b="1" dirty="0">
                <a:solidFill>
                  <a:prstClr val="black"/>
                </a:solidFill>
              </a:rPr>
              <a:t>recognize changes </a:t>
            </a:r>
            <a:r>
              <a:rPr lang="en-US" sz="1100" dirty="0">
                <a:solidFill>
                  <a:prstClr val="black"/>
                </a:solidFill>
              </a:rPr>
              <a:t>in the environment, identify the critical elements of the new situation, and </a:t>
            </a:r>
            <a:r>
              <a:rPr lang="en-US" sz="1100" b="1" dirty="0">
                <a:solidFill>
                  <a:prstClr val="black"/>
                </a:solidFill>
              </a:rPr>
              <a:t>trigger changes </a:t>
            </a:r>
            <a:r>
              <a:rPr lang="en-US" sz="1100" dirty="0">
                <a:solidFill>
                  <a:prstClr val="black"/>
                </a:solidFill>
              </a:rPr>
              <a:t>accordingly to </a:t>
            </a:r>
            <a:r>
              <a:rPr lang="en-US" sz="1100" b="1" dirty="0">
                <a:solidFill>
                  <a:prstClr val="black"/>
                </a:solidFill>
              </a:rPr>
              <a:t>meet new requirements</a:t>
            </a:r>
            <a:r>
              <a:rPr lang="en-US" sz="1100" dirty="0">
                <a:solidFill>
                  <a:prstClr val="black"/>
                </a:solidFill>
              </a:rPr>
              <a:t>. </a:t>
            </a:r>
          </a:p>
        </p:txBody>
      </p:sp>
    </p:spTree>
    <p:extLst>
      <p:ext uri="{BB962C8B-B14F-4D97-AF65-F5344CB8AC3E}">
        <p14:creationId xmlns:p14="http://schemas.microsoft.com/office/powerpoint/2010/main" val="4097645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Phase 1: Findings</a:t>
            </a:r>
            <a:endParaRPr lang="en-US" dirty="0"/>
          </a:p>
        </p:txBody>
      </p:sp>
      <p:sp>
        <p:nvSpPr>
          <p:cNvPr id="7" name="TextBox 6"/>
          <p:cNvSpPr txBox="1"/>
          <p:nvPr/>
        </p:nvSpPr>
        <p:spPr>
          <a:xfrm>
            <a:off x="304800" y="2541210"/>
            <a:ext cx="3886200" cy="3970318"/>
          </a:xfrm>
          <a:prstGeom prst="rect">
            <a:avLst/>
          </a:prstGeom>
          <a:noFill/>
          <a:ln>
            <a:solidFill>
              <a:srgbClr val="000090"/>
            </a:solidFill>
          </a:ln>
        </p:spPr>
        <p:txBody>
          <a:bodyPr wrap="square" rtlCol="0">
            <a:spAutoFit/>
          </a:bodyPr>
          <a:lstStyle/>
          <a:p>
            <a:pPr marL="285750" indent="-285750">
              <a:buFont typeface="Arial" panose="020B0604020202020204" pitchFamily="34" charset="0"/>
              <a:buChar char="•"/>
            </a:pPr>
            <a:r>
              <a:rPr lang="en-US" dirty="0" smtClean="0"/>
              <a:t>Qualitative, subjective assessment focusing on student satisfaction with the course content, course instruction, and the instructional approach.</a:t>
            </a:r>
          </a:p>
          <a:p>
            <a:pPr marL="285750" indent="-285750">
              <a:buFont typeface="Arial" panose="020B0604020202020204" pitchFamily="34" charset="0"/>
              <a:buChar char="•"/>
            </a:pPr>
            <a:r>
              <a:rPr lang="en-US" dirty="0" smtClean="0"/>
              <a:t>Assessments of self-report adaptability and other attributes</a:t>
            </a:r>
            <a:endParaRPr lang="en-US" dirty="0"/>
          </a:p>
          <a:p>
            <a:pPr marL="285750" indent="-285750">
              <a:buFont typeface="Arial" panose="020B0604020202020204" pitchFamily="34" charset="0"/>
              <a:buChar char="•"/>
            </a:pPr>
            <a:r>
              <a:rPr lang="en-US" dirty="0" smtClean="0"/>
              <a:t>The OBTE is an instructional methodology that teaches solider-leader attributes of which only one is adaptability.</a:t>
            </a:r>
          </a:p>
          <a:p>
            <a:pPr marL="285750" indent="-285750">
              <a:buFont typeface="Arial" panose="020B0604020202020204" pitchFamily="34" charset="0"/>
              <a:buChar char="•"/>
            </a:pPr>
            <a:r>
              <a:rPr lang="en-US" dirty="0" smtClean="0"/>
              <a:t>OBTE is not synonymous with adaptability training</a:t>
            </a:r>
          </a:p>
          <a:p>
            <a:endParaRPr lang="en-US" dirty="0" smtClean="0"/>
          </a:p>
        </p:txBody>
      </p:sp>
      <p:sp>
        <p:nvSpPr>
          <p:cNvPr id="11" name="Rectangle 10"/>
          <p:cNvSpPr/>
          <p:nvPr/>
        </p:nvSpPr>
        <p:spPr>
          <a:xfrm>
            <a:off x="4419600" y="2521327"/>
            <a:ext cx="4495800" cy="4031873"/>
          </a:xfrm>
          <a:prstGeom prst="rect">
            <a:avLst/>
          </a:prstGeom>
          <a:ln>
            <a:solidFill>
              <a:schemeClr val="accent3">
                <a:lumMod val="60000"/>
                <a:lumOff val="40000"/>
              </a:schemeClr>
            </a:solidFill>
          </a:ln>
        </p:spPr>
        <p:txBody>
          <a:bodyPr wrap="square">
            <a:spAutoFit/>
          </a:bodyPr>
          <a:lstStyle/>
          <a:p>
            <a:pPr marL="285750" indent="-285750">
              <a:buFont typeface="Arial" panose="020B0604020202020204" pitchFamily="34" charset="0"/>
              <a:buChar char="•"/>
            </a:pPr>
            <a:r>
              <a:rPr lang="en-US" sz="1600" b="1" dirty="0" smtClean="0"/>
              <a:t>Focus Group: </a:t>
            </a:r>
            <a:r>
              <a:rPr lang="en-US" sz="1600" dirty="0" smtClean="0"/>
              <a:t>The AWG program is rich, complex and layered which makes isolation of measuring adaptive behavior difficult</a:t>
            </a:r>
          </a:p>
          <a:p>
            <a:pPr marL="285750" indent="-285750">
              <a:buFont typeface="Arial" panose="020B0604020202020204" pitchFamily="34" charset="0"/>
              <a:buChar char="•"/>
            </a:pPr>
            <a:r>
              <a:rPr lang="en-US" sz="1600" b="1" dirty="0" smtClean="0"/>
              <a:t>Interviews: </a:t>
            </a:r>
          </a:p>
          <a:p>
            <a:pPr lvl="1"/>
            <a:r>
              <a:rPr lang="en-US" sz="1600" u="sng" dirty="0" smtClean="0"/>
              <a:t>Cadre</a:t>
            </a:r>
            <a:r>
              <a:rPr lang="en-US" sz="1600" dirty="0" smtClean="0"/>
              <a:t>: “Thinking creatively”, dealing with change, and “handling stress” were noted most frequently as critical to adaptability</a:t>
            </a:r>
          </a:p>
          <a:p>
            <a:pPr lvl="1"/>
            <a:r>
              <a:rPr lang="en-US" sz="1600" u="sng" dirty="0" smtClean="0"/>
              <a:t>Selection</a:t>
            </a:r>
            <a:r>
              <a:rPr lang="en-US" sz="1600" dirty="0" smtClean="0"/>
              <a:t>: </a:t>
            </a:r>
            <a:r>
              <a:rPr lang="en-US" sz="1600" dirty="0"/>
              <a:t>C</a:t>
            </a:r>
            <a:r>
              <a:rPr lang="en-US" sz="1600" dirty="0" smtClean="0"/>
              <a:t>onfirmed that adaptability can be identify and evaluated</a:t>
            </a:r>
            <a:endParaRPr lang="en-US" sz="1600" b="1" dirty="0" smtClean="0"/>
          </a:p>
          <a:p>
            <a:pPr marL="285750" indent="-285750">
              <a:buFont typeface="Arial" panose="020B0604020202020204" pitchFamily="34" charset="0"/>
              <a:buChar char="•"/>
            </a:pPr>
            <a:r>
              <a:rPr lang="en-US" sz="1600" b="1" dirty="0" smtClean="0"/>
              <a:t>Journals: </a:t>
            </a:r>
            <a:r>
              <a:rPr lang="en-US" sz="1600" dirty="0" smtClean="0"/>
              <a:t>Most frequently reported themes were the enabling dimensions (learning tasks, technologies, and procedures) relative to the core dimensions of adaptability.</a:t>
            </a:r>
          </a:p>
          <a:p>
            <a:pPr marL="285750" indent="-285750">
              <a:buFont typeface="Arial" panose="020B0604020202020204" pitchFamily="34" charset="0"/>
              <a:buChar char="•"/>
            </a:pPr>
            <a:r>
              <a:rPr lang="en-US" sz="1600" b="1" dirty="0" smtClean="0"/>
              <a:t>Observations: </a:t>
            </a:r>
            <a:r>
              <a:rPr lang="en-US" sz="1600" dirty="0" smtClean="0"/>
              <a:t>OBTE approach creates conditions from which attributes can emerge </a:t>
            </a:r>
          </a:p>
        </p:txBody>
      </p:sp>
      <p:sp>
        <p:nvSpPr>
          <p:cNvPr id="16" name="Rectangle 15"/>
          <p:cNvSpPr/>
          <p:nvPr/>
        </p:nvSpPr>
        <p:spPr>
          <a:xfrm>
            <a:off x="304800" y="1066800"/>
            <a:ext cx="3886200" cy="1477328"/>
          </a:xfrm>
          <a:prstGeom prst="rect">
            <a:avLst/>
          </a:prstGeom>
          <a:solidFill>
            <a:schemeClr val="accent1">
              <a:lumMod val="40000"/>
              <a:lumOff val="60000"/>
            </a:schemeClr>
          </a:solidFill>
          <a:scene3d>
            <a:camera prst="orthographicFront"/>
            <a:lightRig rig="threePt" dir="t"/>
          </a:scene3d>
          <a:sp3d>
            <a:bevelT/>
          </a:sp3d>
        </p:spPr>
        <p:txBody>
          <a:bodyPr wrap="square">
            <a:spAutoFit/>
          </a:bodyPr>
          <a:lstStyle/>
          <a:p>
            <a:r>
              <a:rPr lang="en-US" b="1" dirty="0" smtClean="0"/>
              <a:t>AWG Program Documentation:</a:t>
            </a:r>
          </a:p>
          <a:p>
            <a:pPr marL="285750" indent="-285750">
              <a:buFont typeface="Arial" panose="020B0604020202020204" pitchFamily="34" charset="0"/>
              <a:buChar char="•"/>
            </a:pPr>
            <a:r>
              <a:rPr lang="en-US" dirty="0" smtClean="0"/>
              <a:t>OBTE Monograph</a:t>
            </a:r>
          </a:p>
          <a:p>
            <a:pPr marL="285750" indent="-285750">
              <a:buFont typeface="Arial" panose="020B0604020202020204" pitchFamily="34" charset="0"/>
              <a:buChar char="•"/>
            </a:pPr>
            <a:r>
              <a:rPr lang="en-US" dirty="0" smtClean="0"/>
              <a:t>AWALP 1-8</a:t>
            </a:r>
          </a:p>
          <a:p>
            <a:pPr marL="285750" indent="-285750">
              <a:buFont typeface="Arial" panose="020B0604020202020204" pitchFamily="34" charset="0"/>
              <a:buChar char="•"/>
            </a:pPr>
            <a:r>
              <a:rPr lang="en-US" dirty="0" smtClean="0"/>
              <a:t>RAND </a:t>
            </a:r>
          </a:p>
          <a:p>
            <a:pPr marL="285750" indent="-285750">
              <a:buFont typeface="Arial" panose="020B0604020202020204" pitchFamily="34" charset="0"/>
              <a:buChar char="•"/>
            </a:pPr>
            <a:r>
              <a:rPr lang="en-US" dirty="0" smtClean="0"/>
              <a:t>Roselle Report</a:t>
            </a:r>
            <a:endParaRPr lang="en-US" dirty="0"/>
          </a:p>
        </p:txBody>
      </p:sp>
      <p:sp>
        <p:nvSpPr>
          <p:cNvPr id="17" name="Rectangle 16"/>
          <p:cNvSpPr/>
          <p:nvPr/>
        </p:nvSpPr>
        <p:spPr>
          <a:xfrm>
            <a:off x="4419600" y="1066800"/>
            <a:ext cx="4495800" cy="1477328"/>
          </a:xfrm>
          <a:prstGeom prst="rect">
            <a:avLst/>
          </a:prstGeom>
          <a:solidFill>
            <a:schemeClr val="accent3">
              <a:lumMod val="40000"/>
              <a:lumOff val="60000"/>
            </a:schemeClr>
          </a:solidFill>
          <a:scene3d>
            <a:camera prst="orthographicFront"/>
            <a:lightRig rig="threePt" dir="t"/>
          </a:scene3d>
          <a:sp3d>
            <a:bevelT/>
          </a:sp3d>
        </p:spPr>
        <p:txBody>
          <a:bodyPr wrap="square">
            <a:spAutoFit/>
          </a:bodyPr>
          <a:lstStyle/>
          <a:p>
            <a:r>
              <a:rPr lang="en-US" b="1" dirty="0" smtClean="0"/>
              <a:t>JHU/APL Primary Research:</a:t>
            </a:r>
          </a:p>
          <a:p>
            <a:pPr marL="285750" indent="-285750">
              <a:buFont typeface="Arial" panose="020B0604020202020204" pitchFamily="34" charset="0"/>
              <a:buChar char="•"/>
            </a:pPr>
            <a:r>
              <a:rPr lang="en-US" dirty="0" smtClean="0"/>
              <a:t>Focus Group Interview</a:t>
            </a:r>
          </a:p>
          <a:p>
            <a:pPr marL="285750" indent="-285750">
              <a:buFont typeface="Arial" panose="020B0604020202020204" pitchFamily="34" charset="0"/>
              <a:buChar char="•"/>
            </a:pPr>
            <a:r>
              <a:rPr lang="en-US" dirty="0" smtClean="0"/>
              <a:t>In-Depth Individual Interviews</a:t>
            </a:r>
          </a:p>
          <a:p>
            <a:pPr marL="285750" indent="-285750">
              <a:buFont typeface="Arial" panose="020B0604020202020204" pitchFamily="34" charset="0"/>
              <a:buChar char="•"/>
            </a:pPr>
            <a:r>
              <a:rPr lang="en-US" dirty="0" smtClean="0"/>
              <a:t>Cadet Command Journal Evaluation</a:t>
            </a:r>
          </a:p>
          <a:p>
            <a:pPr marL="285750" indent="-285750">
              <a:buFont typeface="Arial" panose="020B0604020202020204" pitchFamily="34" charset="0"/>
              <a:buChar char="•"/>
            </a:pPr>
            <a:r>
              <a:rPr lang="en-US" dirty="0" smtClean="0"/>
              <a:t>Cadet Command SME Observations</a:t>
            </a:r>
          </a:p>
        </p:txBody>
      </p:sp>
    </p:spTree>
    <p:extLst>
      <p:ext uri="{BB962C8B-B14F-4D97-AF65-F5344CB8AC3E}">
        <p14:creationId xmlns:p14="http://schemas.microsoft.com/office/powerpoint/2010/main" val="20547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Phase 1: Conclusion</a:t>
            </a:r>
            <a:endParaRPr lang="en-US" dirty="0"/>
          </a:p>
        </p:txBody>
      </p:sp>
      <p:sp>
        <p:nvSpPr>
          <p:cNvPr id="50" name="Rounded Rectangle 49"/>
          <p:cNvSpPr/>
          <p:nvPr/>
        </p:nvSpPr>
        <p:spPr>
          <a:xfrm>
            <a:off x="118241" y="3505200"/>
            <a:ext cx="8902262" cy="2895600"/>
          </a:xfrm>
          <a:prstGeom prst="roundRect">
            <a:avLst/>
          </a:prstGeom>
          <a:solidFill>
            <a:schemeClr val="accent3">
              <a:lumMod val="40000"/>
              <a:lumOff val="60000"/>
            </a:schemeClr>
          </a:solidFill>
          <a:ln/>
        </p:spPr>
        <p:style>
          <a:lnRef idx="1">
            <a:schemeClr val="accent4"/>
          </a:lnRef>
          <a:fillRef idx="2">
            <a:schemeClr val="accent4"/>
          </a:fillRef>
          <a:effectRef idx="1">
            <a:schemeClr val="accent4"/>
          </a:effectRef>
          <a:fontRef idx="minor">
            <a:schemeClr val="dk1"/>
          </a:fontRef>
        </p:style>
        <p:txBody>
          <a:bodyPr rtlCol="0" anchor="ctr"/>
          <a:lstStyle/>
          <a:p>
            <a:r>
              <a:rPr lang="en-US" sz="2400" b="1" dirty="0" smtClean="0"/>
              <a:t>Operational Definition:</a:t>
            </a:r>
          </a:p>
          <a:p>
            <a:pPr>
              <a:lnSpc>
                <a:spcPct val="50000"/>
              </a:lnSpc>
            </a:pPr>
            <a:endParaRPr lang="en-US" sz="2400" b="1" dirty="0" smtClean="0"/>
          </a:p>
          <a:p>
            <a:r>
              <a:rPr lang="en-US" sz="2400" b="1" dirty="0" smtClean="0"/>
              <a:t>Adaptive behavior is characterized by </a:t>
            </a:r>
            <a:r>
              <a:rPr lang="en-US" sz="2400" b="1" baseline="0" dirty="0" smtClean="0"/>
              <a:t>scoring high on</a:t>
            </a:r>
            <a:r>
              <a:rPr lang="en-US" sz="2400" b="1" dirty="0" smtClean="0"/>
              <a:t> specific military-relevant adaptive challenge</a:t>
            </a:r>
            <a:r>
              <a:rPr lang="en-US" sz="2400" b="1" baseline="0" dirty="0" smtClean="0"/>
              <a:t> and h</a:t>
            </a:r>
            <a:r>
              <a:rPr lang="en-US" sz="2400" b="1" dirty="0" smtClean="0"/>
              <a:t>igh self-regulation, as</a:t>
            </a:r>
            <a:r>
              <a:rPr lang="en-US" sz="2400" b="1" baseline="0" dirty="0" smtClean="0"/>
              <a:t> measured by</a:t>
            </a:r>
            <a:r>
              <a:rPr lang="en-US" sz="2400" b="1" dirty="0" smtClean="0"/>
              <a:t> psychophysiological indices, during adaptive challenge</a:t>
            </a:r>
          </a:p>
        </p:txBody>
      </p:sp>
      <p:sp>
        <p:nvSpPr>
          <p:cNvPr id="53" name="Down Arrow 52"/>
          <p:cNvSpPr/>
          <p:nvPr/>
        </p:nvSpPr>
        <p:spPr>
          <a:xfrm>
            <a:off x="118241" y="1524000"/>
            <a:ext cx="872359" cy="2362200"/>
          </a:xfrm>
          <a:prstGeom prst="downArrow">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4" name="Content Placeholder 3"/>
          <p:cNvSpPr>
            <a:spLocks noGrp="1"/>
          </p:cNvSpPr>
          <p:nvPr>
            <p:ph idx="1"/>
          </p:nvPr>
        </p:nvSpPr>
        <p:spPr>
          <a:xfrm>
            <a:off x="152400" y="1050198"/>
            <a:ext cx="8839200" cy="77860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noAutofit/>
          </a:bodyPr>
          <a:lstStyle/>
          <a:p>
            <a:pPr marL="0" indent="0" algn="ctr">
              <a:buNone/>
            </a:pPr>
            <a:r>
              <a:rPr lang="en-US" dirty="0" smtClean="0"/>
              <a:t>Gap: </a:t>
            </a:r>
            <a:r>
              <a:rPr lang="en-US" b="1" dirty="0" smtClean="0"/>
              <a:t>Adaptive behavior has not been directly or objectively measured</a:t>
            </a:r>
          </a:p>
        </p:txBody>
      </p:sp>
      <p:sp>
        <p:nvSpPr>
          <p:cNvPr id="46" name="Rounded Rectangle 45"/>
          <p:cNvSpPr/>
          <p:nvPr/>
        </p:nvSpPr>
        <p:spPr>
          <a:xfrm>
            <a:off x="118242" y="2057400"/>
            <a:ext cx="8902262" cy="1143000"/>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smtClean="0"/>
              <a:t>Based on AWGs Definition of Adaptability Definition:</a:t>
            </a:r>
          </a:p>
          <a:p>
            <a:r>
              <a:rPr lang="en-US" sz="2000" b="1" dirty="0" smtClean="0"/>
              <a:t>Adaptability is an effective change in behavior in response to an altered situation while operating within the commander’s intent</a:t>
            </a:r>
          </a:p>
        </p:txBody>
      </p:sp>
    </p:spTree>
    <p:extLst>
      <p:ext uri="{BB962C8B-B14F-4D97-AF65-F5344CB8AC3E}">
        <p14:creationId xmlns:p14="http://schemas.microsoft.com/office/powerpoint/2010/main" val="622533097"/>
      </p:ext>
    </p:extLst>
  </p:cSld>
  <p:clrMapOvr>
    <a:masterClrMapping/>
  </p:clrMapOvr>
  <p:timing>
    <p:tnLst>
      <p:par>
        <p:cTn id="1" dur="indefinite" restart="never" nodeType="tmRoot"/>
      </p:par>
    </p:tnLst>
  </p:timing>
</p:sld>
</file>

<file path=ppt/theme/theme1.xml><?xml version="1.0" encoding="utf-8"?>
<a:theme xmlns:a="http://schemas.openxmlformats.org/drawingml/2006/main" name="13-00039 presentation">
  <a:themeElements>
    <a:clrScheme name="APL Branding">
      <a:dk1>
        <a:sysClr val="windowText" lastClr="000000"/>
      </a:dk1>
      <a:lt1>
        <a:sysClr val="window" lastClr="FFFFFF"/>
      </a:lt1>
      <a:dk2>
        <a:srgbClr val="002463"/>
      </a:dk2>
      <a:lt2>
        <a:srgbClr val="EEECE1"/>
      </a:lt2>
      <a:accent1>
        <a:srgbClr val="2C6AC1"/>
      </a:accent1>
      <a:accent2>
        <a:srgbClr val="A0B9EF"/>
      </a:accent2>
      <a:accent3>
        <a:srgbClr val="8C8C8C"/>
      </a:accent3>
      <a:accent4>
        <a:srgbClr val="973505"/>
      </a:accent4>
      <a:accent5>
        <a:srgbClr val="D74C05"/>
      </a:accent5>
      <a:accent6>
        <a:srgbClr val="FD8D16"/>
      </a:accent6>
      <a:hlink>
        <a:srgbClr val="1F63BB"/>
      </a:hlink>
      <a:folHlink>
        <a:srgbClr val="6A34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w="12700" cmpd="sng"/>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tailEnd type="none" w="med" len="lg"/>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2.xml><?xml version="1.0" encoding="utf-8"?>
<a:theme xmlns:a="http://schemas.openxmlformats.org/drawingml/2006/main" name="2_13-00039 presentatio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w="12700" cmpd="sng"/>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tailEnd type="none" w="med" len="lg"/>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3.xml><?xml version="1.0" encoding="utf-8"?>
<a:theme xmlns:a="http://schemas.openxmlformats.org/drawingml/2006/main" name="1_13-00039 presentation">
  <a:themeElements>
    <a:clrScheme name="APL Branding">
      <a:dk1>
        <a:sysClr val="windowText" lastClr="000000"/>
      </a:dk1>
      <a:lt1>
        <a:sysClr val="window" lastClr="FFFFFF"/>
      </a:lt1>
      <a:dk2>
        <a:srgbClr val="002463"/>
      </a:dk2>
      <a:lt2>
        <a:srgbClr val="EEECE1"/>
      </a:lt2>
      <a:accent1>
        <a:srgbClr val="2C6AC1"/>
      </a:accent1>
      <a:accent2>
        <a:srgbClr val="A0B9EF"/>
      </a:accent2>
      <a:accent3>
        <a:srgbClr val="8C8C8C"/>
      </a:accent3>
      <a:accent4>
        <a:srgbClr val="973505"/>
      </a:accent4>
      <a:accent5>
        <a:srgbClr val="D74C05"/>
      </a:accent5>
      <a:accent6>
        <a:srgbClr val="FD8D16"/>
      </a:accent6>
      <a:hlink>
        <a:srgbClr val="1F63BB"/>
      </a:hlink>
      <a:folHlink>
        <a:srgbClr val="6A346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Mod val="60000"/>
            <a:lumOff val="40000"/>
          </a:schemeClr>
        </a:solidFill>
        <a:ln w="12700" cmpd="sng"/>
      </a:spPr>
      <a:bodyPr rtlCol="0" anchor="ctr"/>
      <a:lstStyle>
        <a:defPPr algn="ctr">
          <a:defRPr/>
        </a:defPPr>
      </a:lstStyle>
      <a:style>
        <a:lnRef idx="2">
          <a:schemeClr val="dk1"/>
        </a:lnRef>
        <a:fillRef idx="1">
          <a:schemeClr val="lt1"/>
        </a:fillRef>
        <a:effectRef idx="0">
          <a:schemeClr val="dk1"/>
        </a:effectRef>
        <a:fontRef idx="minor">
          <a:schemeClr val="dk1"/>
        </a:fontRef>
      </a:style>
    </a:spDef>
    <a:lnDef>
      <a:spPr>
        <a:ln>
          <a:tailEnd type="none" w="med" len="lg"/>
        </a:ln>
      </a:spPr>
      <a:bodyPr/>
      <a:lstStyle/>
      <a:style>
        <a:lnRef idx="1">
          <a:schemeClr val="dk1"/>
        </a:lnRef>
        <a:fillRef idx="0">
          <a:schemeClr val="dk1"/>
        </a:fillRef>
        <a:effectRef idx="0">
          <a:schemeClr val="dk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1071</TotalTime>
  <Words>4758</Words>
  <Application>Microsoft Office PowerPoint</Application>
  <PresentationFormat>On-screen Show (4:3)</PresentationFormat>
  <Paragraphs>727</Paragraphs>
  <Slides>50</Slides>
  <Notes>11</Notes>
  <HiddenSlides>0</HiddenSlides>
  <MMClips>1</MMClips>
  <ScaleCrop>false</ScaleCrop>
  <HeadingPairs>
    <vt:vector size="4" baseType="variant">
      <vt:variant>
        <vt:lpstr>Theme</vt:lpstr>
      </vt:variant>
      <vt:variant>
        <vt:i4>4</vt:i4>
      </vt:variant>
      <vt:variant>
        <vt:lpstr>Slide Titles</vt:lpstr>
      </vt:variant>
      <vt:variant>
        <vt:i4>50</vt:i4>
      </vt:variant>
    </vt:vector>
  </HeadingPairs>
  <TitlesOfParts>
    <vt:vector size="54" baseType="lpstr">
      <vt:lpstr>13-00039 presentation</vt:lpstr>
      <vt:lpstr>2_13-00039 presentation</vt:lpstr>
      <vt:lpstr>1_13-00039 presentation</vt:lpstr>
      <vt:lpstr>Office Theme</vt:lpstr>
      <vt:lpstr>JHU/APL Adaptability Technical Review</vt:lpstr>
      <vt:lpstr>Definition of Adaptability</vt:lpstr>
      <vt:lpstr>Overarching Project Assumptions</vt:lpstr>
      <vt:lpstr>Overview of the Three Phased Study Approach</vt:lpstr>
      <vt:lpstr>Collaborative Approach</vt:lpstr>
      <vt:lpstr>Phase 1: State of the Practice</vt:lpstr>
      <vt:lpstr>Approach: Refining and Nesting Adaptability</vt:lpstr>
      <vt:lpstr>Phase 1: Findings</vt:lpstr>
      <vt:lpstr>Phase 1: Conclusion</vt:lpstr>
      <vt:lpstr>Phase 2: Introduction and Objectives</vt:lpstr>
      <vt:lpstr>Phase 2: Background</vt:lpstr>
      <vt:lpstr>Executive Function</vt:lpstr>
      <vt:lpstr>Executive Function and Adaptive Behavior</vt:lpstr>
      <vt:lpstr>Phase 2: Purpose, Objectives and Hypotheses</vt:lpstr>
      <vt:lpstr>Study Design</vt:lpstr>
      <vt:lpstr>Study Population</vt:lpstr>
      <vt:lpstr>Study Population - Recruitment</vt:lpstr>
      <vt:lpstr>Testing Session Outline</vt:lpstr>
      <vt:lpstr>Behavioral Assessments</vt:lpstr>
      <vt:lpstr>Executive Function Tasks: Inhibition Eriksen Flanker Task</vt:lpstr>
      <vt:lpstr>Executive Function Tasks: Working Memory N-back test</vt:lpstr>
      <vt:lpstr>Executive Function Tasks: Cognitive Flexibility Wisconsin Card Sorting Test</vt:lpstr>
      <vt:lpstr>Executive Function Tasks: Cognitive Flexibility Iowa Gambling Task</vt:lpstr>
      <vt:lpstr>Iowa Gambling Task</vt:lpstr>
      <vt:lpstr>Demonstration</vt:lpstr>
      <vt:lpstr>Adaptive Behavior Test Task – Trial Structure</vt:lpstr>
      <vt:lpstr>Test Task – Block Structure</vt:lpstr>
      <vt:lpstr>Different Signal Types</vt:lpstr>
      <vt:lpstr>Outcome Data</vt:lpstr>
      <vt:lpstr>Planned Analysis</vt:lpstr>
      <vt:lpstr>Response</vt:lpstr>
      <vt:lpstr>Response</vt:lpstr>
      <vt:lpstr>Expected Outcomes – Indicators of Stress</vt:lpstr>
      <vt:lpstr>Expected Outcomes - Performance</vt:lpstr>
      <vt:lpstr>Study Timeline</vt:lpstr>
      <vt:lpstr>Phase 2 Outcome</vt:lpstr>
      <vt:lpstr>Phase 3: Authentic Military Sample</vt:lpstr>
      <vt:lpstr>Necessary Partners for Transition</vt:lpstr>
      <vt:lpstr>Questions/Comments?</vt:lpstr>
      <vt:lpstr>PowerPoint Presentation</vt:lpstr>
      <vt:lpstr>Executive Function</vt:lpstr>
      <vt:lpstr>ECG and Heart Rate Variability (HRV)</vt:lpstr>
      <vt:lpstr>GSR</vt:lpstr>
      <vt:lpstr>Cortisol/α-Amylase</vt:lpstr>
      <vt:lpstr>Instrumentation</vt:lpstr>
      <vt:lpstr>Why Psychophysiology?</vt:lpstr>
      <vt:lpstr>Phase 3: Potential Focus areas of Phase III </vt:lpstr>
      <vt:lpstr>PowerPoint Presentation</vt:lpstr>
      <vt:lpstr>Study Outcomes – So What?</vt:lpstr>
      <vt:lpstr>PowerPoint Presentation</vt:lpstr>
    </vt:vector>
  </TitlesOfParts>
  <Company>Johns Hopkins University - Applied Physics Lab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Luongo, Mary E.</dc:creator>
  <cp:lastModifiedBy>Ryan, Kevin A.</cp:lastModifiedBy>
  <cp:revision>165</cp:revision>
  <dcterms:created xsi:type="dcterms:W3CDTF">2015-06-10T18:34:21Z</dcterms:created>
  <dcterms:modified xsi:type="dcterms:W3CDTF">2015-08-31T20:52:34Z</dcterms:modified>
</cp:coreProperties>
</file>